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4"/>
  </p:sldMasterIdLst>
  <p:notesMasterIdLst>
    <p:notesMasterId r:id="rId6"/>
  </p:notesMasterIdLst>
  <p:sldIdLst>
    <p:sldId id="3071" r:id="rId5"/>
  </p:sldIdLst>
  <p:sldSz cx="9144000" cy="5143500" type="screen16x9"/>
  <p:notesSz cx="7315200" cy="9601200"/>
  <p:defaultTextStyle>
    <a:defPPr>
      <a:defRPr lang="es-ES"/>
    </a:defPPr>
    <a:lvl1pPr marL="0" algn="l" defTabSz="576056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1pPr>
    <a:lvl2pPr marL="288028" algn="l" defTabSz="576056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2pPr>
    <a:lvl3pPr marL="576056" algn="l" defTabSz="576056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3pPr>
    <a:lvl4pPr marL="864085" algn="l" defTabSz="576056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4pPr>
    <a:lvl5pPr marL="1152113" algn="l" defTabSz="576056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5pPr>
    <a:lvl6pPr marL="1440142" algn="l" defTabSz="576056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6pPr>
    <a:lvl7pPr marL="1728170" algn="l" defTabSz="576056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7pPr>
    <a:lvl8pPr marL="2016198" algn="l" defTabSz="576056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8pPr>
    <a:lvl9pPr marL="2304227" algn="l" defTabSz="576056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174" userDrawn="1">
          <p15:clr>
            <a:srgbClr val="A4A3A4"/>
          </p15:clr>
        </p15:guide>
        <p15:guide id="5" pos="94" userDrawn="1">
          <p15:clr>
            <a:srgbClr val="A4A3A4"/>
          </p15:clr>
        </p15:guide>
        <p15:guide id="6" pos="5666" userDrawn="1">
          <p15:clr>
            <a:srgbClr val="A4A3A4"/>
          </p15:clr>
        </p15:guide>
        <p15:guide id="7" pos="1471" userDrawn="1">
          <p15:clr>
            <a:srgbClr val="A4A3A4"/>
          </p15:clr>
        </p15:guide>
        <p15:guide id="8" pos="4289" userDrawn="1">
          <p15:clr>
            <a:srgbClr val="A4A3A4"/>
          </p15:clr>
        </p15:guide>
        <p15:guide id="9" orient="horz" pos="1304" userDrawn="1">
          <p15:clr>
            <a:srgbClr val="A4A3A4"/>
          </p15:clr>
        </p15:guide>
        <p15:guide id="10" orient="horz" pos="22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4095"/>
    <a:srgbClr val="E6AA7B"/>
    <a:srgbClr val="F3AA79"/>
    <a:srgbClr val="EA6C17"/>
    <a:srgbClr val="EF8B47"/>
    <a:srgbClr val="F6CCBE"/>
    <a:srgbClr val="627AB8"/>
    <a:srgbClr val="A1BDD5"/>
    <a:srgbClr val="009EE0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EFFF7AB-863E-46DF-8431-47D849B238A0}" v="2" dt="2023-12-06T16:46:09.143"/>
    <p1510:client id="{ED61232D-6682-4F5F-814A-40AA7B829CFD}" v="6" dt="2024-10-17T19:23:15.657"/>
  </p1510:revLst>
</p1510:revInfo>
</file>

<file path=ppt/tableStyles.xml><?xml version="1.0" encoding="utf-8"?>
<a:tblStyleLst xmlns:a="http://schemas.openxmlformats.org/drawingml/2006/main" def="{5C22544A-7EE6-4342-B048-85BDC9FD1C3A}"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62" autoAdjust="0"/>
    <p:restoredTop sz="94684" autoAdjust="0"/>
  </p:normalViewPr>
  <p:slideViewPr>
    <p:cSldViewPr snapToGrid="0" showGuides="1">
      <p:cViewPr varScale="1">
        <p:scale>
          <a:sx n="116" d="100"/>
          <a:sy n="116" d="100"/>
        </p:scale>
        <p:origin x="87" y="384"/>
      </p:cViewPr>
      <p:guideLst>
        <p:guide orient="horz" pos="1620"/>
        <p:guide pos="2880"/>
        <p:guide orient="horz" pos="174"/>
        <p:guide pos="94"/>
        <p:guide pos="5666"/>
        <p:guide pos="1471"/>
        <p:guide pos="4289"/>
        <p:guide orient="horz" pos="1304"/>
        <p:guide orient="horz" pos="22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8857149695896012"/>
          <c:y val="0.10877088895481064"/>
          <c:w val="0.66737305700740035"/>
          <c:h val="0.78245822209037874"/>
        </c:manualLayout>
      </c:layout>
      <c:barChart>
        <c:barDir val="bar"/>
        <c:grouping val="percentStacked"/>
        <c:varyColors val="0"/>
        <c:ser>
          <c:idx val="2"/>
          <c:order val="0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rgbClr val="E6AA7B"/>
            </a:solidFill>
            <a:ln>
              <a:solidFill>
                <a:srgbClr val="EA6C17"/>
              </a:solidFill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Incentive</c:v>
                </c:pt>
                <c:pt idx="1">
                  <c:v>Power</c:v>
                </c:pt>
                <c:pt idx="2">
                  <c:v>Growth</c:v>
                </c:pt>
                <c:pt idx="3">
                  <c:v>Social</c:v>
                </c:pt>
                <c:pt idx="4">
                  <c:v>Fear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10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  <c:pt idx="4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F7-4DEE-A90B-E24C136AF1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overlap val="100"/>
        <c:axId val="2035164928"/>
        <c:axId val="2085845440"/>
      </c:barChart>
      <c:catAx>
        <c:axId val="20351649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rgbClr val="2A4095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2A4095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pPr>
            <a:endParaRPr lang="en-US"/>
          </a:p>
        </c:txPr>
        <c:crossAx val="2085845440"/>
        <c:crosses val="autoZero"/>
        <c:auto val="1"/>
        <c:lblAlgn val="ctr"/>
        <c:lblOffset val="100"/>
        <c:noMultiLvlLbl val="0"/>
      </c:catAx>
      <c:valAx>
        <c:axId val="2085845440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rgbClr val="2A4095"/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crossAx val="20351649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7171655374913654"/>
          <c:y val="0.12961744760328339"/>
          <c:w val="0.61120715590686703"/>
          <c:h val="0.74076510479343316"/>
        </c:manualLayout>
      </c:layout>
      <c:barChart>
        <c:barDir val="bar"/>
        <c:grouping val="percentStacked"/>
        <c:varyColors val="0"/>
        <c:ser>
          <c:idx val="2"/>
          <c:order val="0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rgbClr val="E6AA7B"/>
            </a:solidFill>
            <a:ln>
              <a:solidFill>
                <a:srgbClr val="EA6C17"/>
              </a:solidFill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IT/Internet</c:v>
                </c:pt>
                <c:pt idx="1">
                  <c:v>Mobile/Tablet</c:v>
                </c:pt>
                <c:pt idx="2">
                  <c:v>Social Media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10</c:v>
                </c:pt>
                <c:pt idx="1">
                  <c:v>2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0CA-41D6-852A-4EC187D246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overlap val="100"/>
        <c:axId val="2035164928"/>
        <c:axId val="2085845440"/>
      </c:barChart>
      <c:catAx>
        <c:axId val="20351649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rgbClr val="2A4095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2A4095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pPr>
            <a:endParaRPr lang="en-US"/>
          </a:p>
        </c:txPr>
        <c:crossAx val="2085845440"/>
        <c:crosses val="autoZero"/>
        <c:auto val="1"/>
        <c:lblAlgn val="ctr"/>
        <c:lblOffset val="100"/>
        <c:noMultiLvlLbl val="0"/>
      </c:catAx>
      <c:valAx>
        <c:axId val="2085845440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rgbClr val="2A4095"/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crossAx val="20351649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2"/>
          <c:order val="0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rgbClr val="E6AA7B"/>
            </a:solidFill>
            <a:ln>
              <a:solidFill>
                <a:srgbClr val="EA6C17"/>
              </a:solidFill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Passive</c:v>
                </c:pt>
                <c:pt idx="1">
                  <c:v>Analytical</c:v>
                </c:pt>
                <c:pt idx="2">
                  <c:v>Introvert</c:v>
                </c:pt>
                <c:pt idx="3">
                  <c:v>Conservative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10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F17-459C-845D-EBA0F92C33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overlap val="100"/>
        <c:axId val="2035164928"/>
        <c:axId val="2085845440"/>
      </c:barChart>
      <c:catAx>
        <c:axId val="20351649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rgbClr val="2A4095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r">
              <a:defRPr sz="1197" b="0" i="0" u="none" strike="noStrike" kern="1200" baseline="0">
                <a:solidFill>
                  <a:srgbClr val="2A4095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pPr>
            <a:endParaRPr lang="en-US"/>
          </a:p>
        </c:txPr>
        <c:crossAx val="2085845440"/>
        <c:crosses val="autoZero"/>
        <c:auto val="1"/>
        <c:lblAlgn val="ctr"/>
        <c:lblOffset val="100"/>
        <c:noMultiLvlLbl val="0"/>
      </c:catAx>
      <c:valAx>
        <c:axId val="2085845440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rgbClr val="2A4095"/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crossAx val="20351649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717" cy="48059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4142775" y="0"/>
            <a:ext cx="3170717" cy="48059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CC820E-28FD-4641-8852-696A3C89EBFA}" type="datetimeFigureOut">
              <a:rPr lang="es-ES" smtClean="0"/>
              <a:t>23/09/2025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31179" y="4620185"/>
            <a:ext cx="5852843" cy="378029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120602"/>
            <a:ext cx="3170717" cy="48059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142775" y="9120602"/>
            <a:ext cx="3170717" cy="48059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C152E1-9736-49FA-9C4C-97901386ACE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6569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89844" rtl="0" eaLnBrk="1" latinLnBrk="0" hangingPunct="1">
      <a:defRPr sz="643" kern="1200">
        <a:solidFill>
          <a:schemeClr val="tx1"/>
        </a:solidFill>
        <a:latin typeface="+mn-lt"/>
        <a:ea typeface="+mn-ea"/>
        <a:cs typeface="+mn-cs"/>
      </a:defRPr>
    </a:lvl1pPr>
    <a:lvl2pPr marL="244922" algn="l" defTabSz="489844" rtl="0" eaLnBrk="1" latinLnBrk="0" hangingPunct="1">
      <a:defRPr sz="643" kern="1200">
        <a:solidFill>
          <a:schemeClr val="tx1"/>
        </a:solidFill>
        <a:latin typeface="+mn-lt"/>
        <a:ea typeface="+mn-ea"/>
        <a:cs typeface="+mn-cs"/>
      </a:defRPr>
    </a:lvl2pPr>
    <a:lvl3pPr marL="489844" algn="l" defTabSz="489844" rtl="0" eaLnBrk="1" latinLnBrk="0" hangingPunct="1">
      <a:defRPr sz="643" kern="1200">
        <a:solidFill>
          <a:schemeClr val="tx1"/>
        </a:solidFill>
        <a:latin typeface="+mn-lt"/>
        <a:ea typeface="+mn-ea"/>
        <a:cs typeface="+mn-cs"/>
      </a:defRPr>
    </a:lvl3pPr>
    <a:lvl4pPr marL="734766" algn="l" defTabSz="489844" rtl="0" eaLnBrk="1" latinLnBrk="0" hangingPunct="1">
      <a:defRPr sz="643" kern="1200">
        <a:solidFill>
          <a:schemeClr val="tx1"/>
        </a:solidFill>
        <a:latin typeface="+mn-lt"/>
        <a:ea typeface="+mn-ea"/>
        <a:cs typeface="+mn-cs"/>
      </a:defRPr>
    </a:lvl4pPr>
    <a:lvl5pPr marL="979688" algn="l" defTabSz="489844" rtl="0" eaLnBrk="1" latinLnBrk="0" hangingPunct="1">
      <a:defRPr sz="643" kern="1200">
        <a:solidFill>
          <a:schemeClr val="tx1"/>
        </a:solidFill>
        <a:latin typeface="+mn-lt"/>
        <a:ea typeface="+mn-ea"/>
        <a:cs typeface="+mn-cs"/>
      </a:defRPr>
    </a:lvl5pPr>
    <a:lvl6pPr marL="1224610" algn="l" defTabSz="489844" rtl="0" eaLnBrk="1" latinLnBrk="0" hangingPunct="1">
      <a:defRPr sz="643" kern="1200">
        <a:solidFill>
          <a:schemeClr val="tx1"/>
        </a:solidFill>
        <a:latin typeface="+mn-lt"/>
        <a:ea typeface="+mn-ea"/>
        <a:cs typeface="+mn-cs"/>
      </a:defRPr>
    </a:lvl6pPr>
    <a:lvl7pPr marL="1469532" algn="l" defTabSz="489844" rtl="0" eaLnBrk="1" latinLnBrk="0" hangingPunct="1">
      <a:defRPr sz="643" kern="1200">
        <a:solidFill>
          <a:schemeClr val="tx1"/>
        </a:solidFill>
        <a:latin typeface="+mn-lt"/>
        <a:ea typeface="+mn-ea"/>
        <a:cs typeface="+mn-cs"/>
      </a:defRPr>
    </a:lvl7pPr>
    <a:lvl8pPr marL="1714454" algn="l" defTabSz="489844" rtl="0" eaLnBrk="1" latinLnBrk="0" hangingPunct="1">
      <a:defRPr sz="643" kern="1200">
        <a:solidFill>
          <a:schemeClr val="tx1"/>
        </a:solidFill>
        <a:latin typeface="+mn-lt"/>
        <a:ea typeface="+mn-ea"/>
        <a:cs typeface="+mn-cs"/>
      </a:defRPr>
    </a:lvl8pPr>
    <a:lvl9pPr marL="1959376" algn="l" defTabSz="489844" rtl="0" eaLnBrk="1" latinLnBrk="0" hangingPunct="1">
      <a:defRPr sz="64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45659F4-90BB-50F1-BED5-10D945F6641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5" y="713270"/>
            <a:ext cx="9155430" cy="256750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56677D3-BA75-3AD5-F75C-7E956B75A5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328484"/>
            <a:ext cx="6858000" cy="1337072"/>
          </a:xfrm>
        </p:spPr>
        <p:txBody>
          <a:bodyPr anchor="b">
            <a:normAutofit/>
          </a:bodyPr>
          <a:lstStyle>
            <a:lvl1pPr algn="ctr">
              <a:defRPr sz="4050">
                <a:solidFill>
                  <a:schemeClr val="bg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60339D-8EBF-1D21-3199-197CE3A3F76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811981" y="3369842"/>
            <a:ext cx="3041073" cy="1280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kern="1200">
                <a:solidFill>
                  <a:srgbClr val="2A4095"/>
                </a:solidFill>
                <a:latin typeface="Roboto" panose="02000000000000000000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rgbClr val="2A4095"/>
                </a:solidFill>
                <a:latin typeface="Roboto" panose="02000000000000000000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rgbClr val="2A4095"/>
                </a:solidFill>
                <a:latin typeface="Roboto" panose="02000000000000000000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rgbClr val="2A4095"/>
                </a:solidFill>
                <a:latin typeface="Roboto" panose="02000000000000000000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rgbClr val="2A4095"/>
                </a:solidFill>
                <a:latin typeface="Roboto" panose="02000000000000000000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Subtitle</a:t>
            </a:r>
          </a:p>
        </p:txBody>
      </p:sp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70C93BF2-D9E7-6FB8-080F-553FA96F94E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90946" y="4638611"/>
            <a:ext cx="1056947" cy="36251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1437DA0-76F8-D4D4-7A08-4E90FE0C93D7}"/>
              </a:ext>
            </a:extLst>
          </p:cNvPr>
          <p:cNvSpPr txBox="1"/>
          <p:nvPr userDrawn="1"/>
        </p:nvSpPr>
        <p:spPr>
          <a:xfrm>
            <a:off x="3391623" y="4739512"/>
            <a:ext cx="546143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100" dirty="0">
                <a:solidFill>
                  <a:srgbClr val="9BA9E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b2ttraining.com  |  972.640.7076 				    © 2023 B2T Solutions LLC</a:t>
            </a:r>
            <a:endParaRPr lang="en-US" sz="1100" dirty="0">
              <a:effectLst/>
              <a:latin typeface="Roboto" panose="02000000000000000000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3728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+ Subtitle + Singl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ítulo 8">
            <a:extLst>
              <a:ext uri="{FF2B5EF4-FFF2-40B4-BE49-F238E27FC236}">
                <a16:creationId xmlns:a16="http://schemas.microsoft.com/office/drawing/2014/main" id="{BD842CCC-5F17-4D08-9A22-A03D9C969F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8961" y="290056"/>
            <a:ext cx="8626078" cy="5990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2800" b="1">
                <a:solidFill>
                  <a:srgbClr val="2A4095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en-US" noProof="0" dirty="0"/>
              <a:t>Content Example - Title</a:t>
            </a: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12A7E29D-85F3-43F4-8AD1-F4F785286CA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58961" y="731330"/>
            <a:ext cx="8626078" cy="58610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rgbClr val="627AB8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pPr lvl="0"/>
            <a:r>
              <a:rPr lang="en-US" noProof="0" dirty="0"/>
              <a:t>Content Example - Subtitle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C86C0F0-996E-427B-8D5D-F6705AC467DF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258962" y="1520687"/>
            <a:ext cx="8626078" cy="3051313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rgbClr val="2A4095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 sz="1575">
                <a:solidFill>
                  <a:srgbClr val="2A4095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 sz="1350">
                <a:solidFill>
                  <a:srgbClr val="2A4095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 sz="1125">
                <a:solidFill>
                  <a:srgbClr val="2A4095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>
                <a:solidFill>
                  <a:srgbClr val="2A4095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noProof="0" dirty="0"/>
              <a:t>Click to modify the text styles of the pattern 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pic>
        <p:nvPicPr>
          <p:cNvPr id="2" name="Picture 1" descr="Logo&#10;&#10;Description automatically generated">
            <a:extLst>
              <a:ext uri="{FF2B5EF4-FFF2-40B4-BE49-F238E27FC236}">
                <a16:creationId xmlns:a16="http://schemas.microsoft.com/office/drawing/2014/main" id="{4559B28A-9C49-7BC7-01DE-BA701221D15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0946" y="4669091"/>
            <a:ext cx="1056947" cy="36251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37F8FFD-E386-881F-D405-66659C18B32E}"/>
              </a:ext>
            </a:extLst>
          </p:cNvPr>
          <p:cNvSpPr txBox="1"/>
          <p:nvPr userDrawn="1"/>
        </p:nvSpPr>
        <p:spPr>
          <a:xfrm>
            <a:off x="4530717" y="4841112"/>
            <a:ext cx="43223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100" dirty="0">
                <a:solidFill>
                  <a:srgbClr val="9BA9E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	    © 2023 B2T Solutions LLC</a:t>
            </a:r>
            <a:endParaRPr lang="en-US" sz="1100" dirty="0">
              <a:effectLst/>
              <a:latin typeface="Roboto" panose="02000000000000000000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1EDDBCB-B36A-D4A5-2DCA-5D8704EC79C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10800000">
            <a:off x="5402157" y="969221"/>
            <a:ext cx="3657600" cy="36150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4019B1A-3159-3779-0C72-FAE2B6844BD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1600" y="62103"/>
            <a:ext cx="3657600" cy="361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5815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7269FA-012C-4C11-849C-B7D796BFB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dirty="0"/>
              <a:t>Click to modify the pattern’s title style</a:t>
            </a:r>
          </a:p>
        </p:txBody>
      </p:sp>
    </p:spTree>
    <p:extLst>
      <p:ext uri="{BB962C8B-B14F-4D97-AF65-F5344CB8AC3E}">
        <p14:creationId xmlns:p14="http://schemas.microsoft.com/office/powerpoint/2010/main" val="536405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5" r:id="rId2"/>
  </p:sldLayoutIdLst>
  <p:txStyles>
    <p:titleStyle>
      <a:lvl1pPr algn="l" defTabSz="514336" rtl="0" eaLnBrk="1" latinLnBrk="0" hangingPunct="1">
        <a:lnSpc>
          <a:spcPct val="90000"/>
        </a:lnSpc>
        <a:spcBef>
          <a:spcPct val="0"/>
        </a:spcBef>
        <a:buNone/>
        <a:defRPr sz="2475" b="0" i="0" u="none" kern="1200">
          <a:solidFill>
            <a:schemeClr val="tx1"/>
          </a:solidFill>
          <a:latin typeface="Open Sans SemiBold" panose="020B0706030804020204" pitchFamily="34" charset="0"/>
          <a:ea typeface="Open Sans SemiBold" panose="020B0706030804020204" pitchFamily="34" charset="0"/>
          <a:cs typeface="Open Sans SemiBold" panose="020B0706030804020204" pitchFamily="34" charset="0"/>
        </a:defRPr>
      </a:lvl1pPr>
    </p:titleStyle>
    <p:bodyStyle>
      <a:lvl1pPr marL="128584" indent="-128584" algn="l" defTabSz="514336" rtl="0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52" indent="-128584" algn="l" defTabSz="514336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20" indent="-128584" algn="l" defTabSz="514336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088" indent="-128584" algn="l" defTabSz="514336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2" kern="1200">
          <a:solidFill>
            <a:schemeClr val="tx1"/>
          </a:solidFill>
          <a:latin typeface="+mn-lt"/>
          <a:ea typeface="+mn-ea"/>
          <a:cs typeface="+mn-cs"/>
        </a:defRPr>
      </a:lvl4pPr>
      <a:lvl5pPr marL="1157257" indent="-128584" algn="l" defTabSz="514336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2" kern="1200">
          <a:solidFill>
            <a:schemeClr val="tx1"/>
          </a:solidFill>
          <a:latin typeface="+mn-lt"/>
          <a:ea typeface="+mn-ea"/>
          <a:cs typeface="+mn-cs"/>
        </a:defRPr>
      </a:lvl5pPr>
      <a:lvl6pPr marL="1414425" indent="-128584" algn="l" defTabSz="514336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2" kern="1200">
          <a:solidFill>
            <a:schemeClr val="tx1"/>
          </a:solidFill>
          <a:latin typeface="+mn-lt"/>
          <a:ea typeface="+mn-ea"/>
          <a:cs typeface="+mn-cs"/>
        </a:defRPr>
      </a:lvl6pPr>
      <a:lvl7pPr marL="1671593" indent="-128584" algn="l" defTabSz="514336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2" kern="1200">
          <a:solidFill>
            <a:schemeClr val="tx1"/>
          </a:solidFill>
          <a:latin typeface="+mn-lt"/>
          <a:ea typeface="+mn-ea"/>
          <a:cs typeface="+mn-cs"/>
        </a:defRPr>
      </a:lvl7pPr>
      <a:lvl8pPr marL="1928761" indent="-128584" algn="l" defTabSz="514336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2" kern="1200">
          <a:solidFill>
            <a:schemeClr val="tx1"/>
          </a:solidFill>
          <a:latin typeface="+mn-lt"/>
          <a:ea typeface="+mn-ea"/>
          <a:cs typeface="+mn-cs"/>
        </a:defRPr>
      </a:lvl8pPr>
      <a:lvl9pPr marL="2185929" indent="-128584" algn="l" defTabSz="514336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514336" rtl="0" eaLnBrk="1" latinLnBrk="0" hangingPunct="1">
        <a:defRPr sz="1012" kern="1200">
          <a:solidFill>
            <a:schemeClr val="tx1"/>
          </a:solidFill>
          <a:latin typeface="+mn-lt"/>
          <a:ea typeface="+mn-ea"/>
          <a:cs typeface="+mn-cs"/>
        </a:defRPr>
      </a:lvl1pPr>
      <a:lvl2pPr marL="257168" algn="l" defTabSz="514336" rtl="0" eaLnBrk="1" latinLnBrk="0" hangingPunct="1">
        <a:defRPr sz="1012" kern="1200">
          <a:solidFill>
            <a:schemeClr val="tx1"/>
          </a:solidFill>
          <a:latin typeface="+mn-lt"/>
          <a:ea typeface="+mn-ea"/>
          <a:cs typeface="+mn-cs"/>
        </a:defRPr>
      </a:lvl2pPr>
      <a:lvl3pPr marL="514336" algn="l" defTabSz="514336" rtl="0" eaLnBrk="1" latinLnBrk="0" hangingPunct="1">
        <a:defRPr sz="1012" kern="1200">
          <a:solidFill>
            <a:schemeClr val="tx1"/>
          </a:solidFill>
          <a:latin typeface="+mn-lt"/>
          <a:ea typeface="+mn-ea"/>
          <a:cs typeface="+mn-cs"/>
        </a:defRPr>
      </a:lvl3pPr>
      <a:lvl4pPr marL="771504" algn="l" defTabSz="514336" rtl="0" eaLnBrk="1" latinLnBrk="0" hangingPunct="1">
        <a:defRPr sz="1012" kern="1200">
          <a:solidFill>
            <a:schemeClr val="tx1"/>
          </a:solidFill>
          <a:latin typeface="+mn-lt"/>
          <a:ea typeface="+mn-ea"/>
          <a:cs typeface="+mn-cs"/>
        </a:defRPr>
      </a:lvl4pPr>
      <a:lvl5pPr marL="1028673" algn="l" defTabSz="514336" rtl="0" eaLnBrk="1" latinLnBrk="0" hangingPunct="1">
        <a:defRPr sz="1012" kern="1200">
          <a:solidFill>
            <a:schemeClr val="tx1"/>
          </a:solidFill>
          <a:latin typeface="+mn-lt"/>
          <a:ea typeface="+mn-ea"/>
          <a:cs typeface="+mn-cs"/>
        </a:defRPr>
      </a:lvl5pPr>
      <a:lvl6pPr marL="1285841" algn="l" defTabSz="514336" rtl="0" eaLnBrk="1" latinLnBrk="0" hangingPunct="1">
        <a:defRPr sz="1012" kern="1200">
          <a:solidFill>
            <a:schemeClr val="tx1"/>
          </a:solidFill>
          <a:latin typeface="+mn-lt"/>
          <a:ea typeface="+mn-ea"/>
          <a:cs typeface="+mn-cs"/>
        </a:defRPr>
      </a:lvl6pPr>
      <a:lvl7pPr marL="1543009" algn="l" defTabSz="514336" rtl="0" eaLnBrk="1" latinLnBrk="0" hangingPunct="1">
        <a:defRPr sz="1012" kern="1200">
          <a:solidFill>
            <a:schemeClr val="tx1"/>
          </a:solidFill>
          <a:latin typeface="+mn-lt"/>
          <a:ea typeface="+mn-ea"/>
          <a:cs typeface="+mn-cs"/>
        </a:defRPr>
      </a:lvl7pPr>
      <a:lvl8pPr marL="1800177" algn="l" defTabSz="514336" rtl="0" eaLnBrk="1" latinLnBrk="0" hangingPunct="1">
        <a:defRPr sz="1012" kern="1200">
          <a:solidFill>
            <a:schemeClr val="tx1"/>
          </a:solidFill>
          <a:latin typeface="+mn-lt"/>
          <a:ea typeface="+mn-ea"/>
          <a:cs typeface="+mn-cs"/>
        </a:defRPr>
      </a:lvl8pPr>
      <a:lvl9pPr marL="2057345" algn="l" defTabSz="514336" rtl="0" eaLnBrk="1" latinLnBrk="0" hangingPunct="1">
        <a:defRPr sz="10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DC8EA26-7FA8-F1E9-F304-BDC20E843C8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7200"/>
                    </a14:imgEffect>
                    <a14:imgEffect>
                      <a14:brightnessContrast bright="-3000" contrast="51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378468" y="112176"/>
            <a:ext cx="2365549" cy="2365549"/>
          </a:xfrm>
          <a:prstGeom prst="rect">
            <a:avLst/>
          </a:prstGeom>
          <a:effectLst/>
          <a:scene3d>
            <a:camera prst="orthographicFront"/>
            <a:lightRig rig="threePt" dir="t"/>
          </a:scene3d>
          <a:sp3d/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BACF329-656E-4C6E-B59D-D510B3F45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2604" y="307929"/>
            <a:ext cx="2588384" cy="101131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600" dirty="0"/>
              <a:t>My</a:t>
            </a:r>
            <a:br>
              <a:rPr lang="en-US" sz="2600" dirty="0"/>
            </a:br>
            <a:r>
              <a:rPr lang="en-US" sz="2600" dirty="0"/>
              <a:t>Name</a:t>
            </a: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7EE4C645-1DE5-43E2-BDF7-B4CE025888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7771218"/>
              </p:ext>
            </p:extLst>
          </p:nvPr>
        </p:nvGraphicFramePr>
        <p:xfrm>
          <a:off x="281058" y="2288923"/>
          <a:ext cx="4849380" cy="238740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08272">
                  <a:extLst>
                    <a:ext uri="{9D8B030D-6E8A-4147-A177-3AD203B41FA5}">
                      <a16:colId xmlns:a16="http://schemas.microsoft.com/office/drawing/2014/main" val="1983732998"/>
                    </a:ext>
                  </a:extLst>
                </a:gridCol>
                <a:gridCol w="2941108">
                  <a:extLst>
                    <a:ext uri="{9D8B030D-6E8A-4147-A177-3AD203B41FA5}">
                      <a16:colId xmlns:a16="http://schemas.microsoft.com/office/drawing/2014/main" val="1337130080"/>
                    </a:ext>
                  </a:extLst>
                </a:gridCol>
              </a:tblGrid>
              <a:tr h="270170">
                <a:tc gridSpan="2">
                  <a:txBody>
                    <a:bodyPr/>
                    <a:lstStyle/>
                    <a:p>
                      <a:pPr marL="63500" marR="0" lvl="0" indent="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Quote:  </a:t>
                      </a:r>
                    </a:p>
                  </a:txBody>
                  <a:tcPr marL="0" marR="0" marT="18288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173038" marR="0" lvl="0" indent="-112713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0956054"/>
                  </a:ext>
                </a:extLst>
              </a:tr>
              <a:tr h="946369">
                <a:tc>
                  <a:txBody>
                    <a:bodyPr/>
                    <a:lstStyle/>
                    <a:p>
                      <a:pPr marL="0" marR="0" lvl="0" indent="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A4095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Background</a:t>
                      </a:r>
                    </a:p>
                    <a:p>
                      <a:pPr marL="173038" marR="0" lvl="0" indent="-109538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Family</a:t>
                      </a:r>
                    </a:p>
                    <a:p>
                      <a:pPr marL="173038" marR="0" lvl="0" indent="-109538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Culture</a:t>
                      </a:r>
                    </a:p>
                    <a:p>
                      <a:pPr marL="173038" marR="0" lvl="0" indent="-109538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Habits</a:t>
                      </a:r>
                    </a:p>
                    <a:p>
                      <a:pPr marL="173038" marR="0" lvl="0" indent="-109538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Hobbies/interests</a:t>
                      </a:r>
                      <a:endParaRPr lang="en-US" sz="1400" dirty="0">
                        <a:solidFill>
                          <a:schemeClr val="tx2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Pain Points/Challenges</a:t>
                      </a:r>
                    </a:p>
                    <a:p>
                      <a:pPr marL="173038" marR="0" lvl="0" indent="-112713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What can you help them do or solve? </a:t>
                      </a:r>
                    </a:p>
                    <a:p>
                      <a:pPr marL="173038" marR="0" lvl="0" indent="-112713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What are common complaints about our organization?</a:t>
                      </a:r>
                    </a:p>
                    <a:p>
                      <a:pPr marL="173038" marR="0" lvl="0" indent="-112713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What are common complaints they have with our competitors?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8562947"/>
                  </a:ext>
                </a:extLst>
              </a:tr>
              <a:tr h="1149495"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Needs</a:t>
                      </a:r>
                    </a:p>
                    <a:p>
                      <a:pPr marL="173038" marR="0" lvl="0" indent="-11430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Information needs</a:t>
                      </a:r>
                    </a:p>
                    <a:p>
                      <a:pPr marL="173038" marR="0" lvl="0" indent="-11430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Service needs</a:t>
                      </a:r>
                    </a:p>
                    <a:p>
                      <a:pPr marL="173038" marR="0" lvl="0" indent="-11430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What do they value?</a:t>
                      </a:r>
                    </a:p>
                    <a:p>
                      <a:pPr marL="173038" marR="0" lvl="0" indent="-11430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What are their goals? </a:t>
                      </a:r>
                    </a:p>
                    <a:p>
                      <a:pPr marL="173038" marR="0" lvl="0" indent="-11430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What experience do they want?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400" kern="1200" dirty="0">
                          <a:solidFill>
                            <a:srgbClr val="2A4095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Insights and Opportunities</a:t>
                      </a:r>
                    </a:p>
                    <a:p>
                      <a:pPr marL="285750" indent="-168275" algn="l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kumimoji="0" lang="en-US" sz="9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What have you learned from their characteristics, needs, and challenges? </a:t>
                      </a:r>
                    </a:p>
                    <a:p>
                      <a:pPr marL="285750" indent="-168275" algn="l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kumimoji="0" lang="en-US" sz="9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What solutions can we give them? </a:t>
                      </a:r>
                    </a:p>
                    <a:p>
                      <a:pPr marL="285750" indent="-168275" algn="l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kumimoji="0" lang="en-US" sz="9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How will our solution differentiate us from the competition?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4494736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6D03807-46AA-4E2F-AF33-136579AE84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8336218"/>
              </p:ext>
            </p:extLst>
          </p:nvPr>
        </p:nvGraphicFramePr>
        <p:xfrm>
          <a:off x="2563004" y="1805233"/>
          <a:ext cx="989892" cy="266700"/>
        </p:xfrm>
        <a:graphic>
          <a:graphicData uri="http://schemas.openxmlformats.org/drawingml/2006/table">
            <a:tbl>
              <a:tblPr firstRow="1" bandRow="1">
                <a:effectLst/>
                <a:tableStyleId>{E269D01E-BC32-4049-B463-5C60D7B0CCD2}</a:tableStyleId>
              </a:tblPr>
              <a:tblGrid>
                <a:gridCol w="989892">
                  <a:extLst>
                    <a:ext uri="{9D8B030D-6E8A-4147-A177-3AD203B41FA5}">
                      <a16:colId xmlns:a16="http://schemas.microsoft.com/office/drawing/2014/main" val="4141538096"/>
                    </a:ext>
                  </a:extLst>
                </a:gridCol>
              </a:tblGrid>
              <a:tr h="18553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kern="1200" dirty="0">
                          <a:solidFill>
                            <a:schemeClr val="bg1"/>
                          </a:solidFill>
                          <a:latin typeface="Open Sans Semibold" panose="020B0706030804020204" pitchFamily="34" charset="0"/>
                          <a:ea typeface="Open Sans Semibold" panose="020B0706030804020204" pitchFamily="34" charset="0"/>
                          <a:cs typeface="Open Sans Semibold" panose="020B0706030804020204" pitchFamily="34" charset="0"/>
                        </a:rPr>
                        <a:t>Trait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6C1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227206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69BA1E5-02F6-1D94-64E8-D83D43E9D7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7920229"/>
              </p:ext>
            </p:extLst>
          </p:nvPr>
        </p:nvGraphicFramePr>
        <p:xfrm>
          <a:off x="1995205" y="1395383"/>
          <a:ext cx="989892" cy="266700"/>
        </p:xfrm>
        <a:graphic>
          <a:graphicData uri="http://schemas.openxmlformats.org/drawingml/2006/table">
            <a:tbl>
              <a:tblPr firstRow="1" bandRow="1">
                <a:effectLst/>
                <a:tableStyleId>{E269D01E-BC32-4049-B463-5C60D7B0CCD2}</a:tableStyleId>
              </a:tblPr>
              <a:tblGrid>
                <a:gridCol w="989892">
                  <a:extLst>
                    <a:ext uri="{9D8B030D-6E8A-4147-A177-3AD203B41FA5}">
                      <a16:colId xmlns:a16="http://schemas.microsoft.com/office/drawing/2014/main" val="4141538096"/>
                    </a:ext>
                  </a:extLst>
                </a:gridCol>
              </a:tblGrid>
              <a:tr h="18553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kern="1200" dirty="0">
                          <a:solidFill>
                            <a:schemeClr val="bg1"/>
                          </a:solidFill>
                          <a:latin typeface="Open Sans Semibold" panose="020B0706030804020204" pitchFamily="34" charset="0"/>
                          <a:ea typeface="Open Sans Semibold" panose="020B0706030804020204" pitchFamily="34" charset="0"/>
                          <a:cs typeface="Open Sans Semibold" panose="020B0706030804020204" pitchFamily="34" charset="0"/>
                        </a:rPr>
                        <a:t>Trait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6C1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227206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98E043F7-DE25-37E5-8B5E-3B3CF04987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4406755"/>
              </p:ext>
            </p:extLst>
          </p:nvPr>
        </p:nvGraphicFramePr>
        <p:xfrm>
          <a:off x="3120948" y="1395383"/>
          <a:ext cx="989892" cy="266700"/>
        </p:xfrm>
        <a:graphic>
          <a:graphicData uri="http://schemas.openxmlformats.org/drawingml/2006/table">
            <a:tbl>
              <a:tblPr firstRow="1" bandRow="1">
                <a:effectLst/>
                <a:tableStyleId>{E269D01E-BC32-4049-B463-5C60D7B0CCD2}</a:tableStyleId>
              </a:tblPr>
              <a:tblGrid>
                <a:gridCol w="989892">
                  <a:extLst>
                    <a:ext uri="{9D8B030D-6E8A-4147-A177-3AD203B41FA5}">
                      <a16:colId xmlns:a16="http://schemas.microsoft.com/office/drawing/2014/main" val="4141538096"/>
                    </a:ext>
                  </a:extLst>
                </a:gridCol>
              </a:tblGrid>
              <a:tr h="18553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kern="1200" dirty="0">
                          <a:solidFill>
                            <a:schemeClr val="bg1"/>
                          </a:solidFill>
                          <a:latin typeface="Open Sans Semibold" panose="020B0706030804020204" pitchFamily="34" charset="0"/>
                          <a:ea typeface="Open Sans Semibold" panose="020B0706030804020204" pitchFamily="34" charset="0"/>
                          <a:cs typeface="Open Sans Semibold" panose="020B0706030804020204" pitchFamily="34" charset="0"/>
                        </a:rPr>
                        <a:t>Trait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6C1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227206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A69A6E42-7160-9286-6700-CBEB74BDD5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8005624"/>
              </p:ext>
            </p:extLst>
          </p:nvPr>
        </p:nvGraphicFramePr>
        <p:xfrm>
          <a:off x="3688748" y="1805233"/>
          <a:ext cx="989892" cy="266700"/>
        </p:xfrm>
        <a:graphic>
          <a:graphicData uri="http://schemas.openxmlformats.org/drawingml/2006/table">
            <a:tbl>
              <a:tblPr firstRow="1" bandRow="1">
                <a:effectLst/>
                <a:tableStyleId>{E269D01E-BC32-4049-B463-5C60D7B0CCD2}</a:tableStyleId>
              </a:tblPr>
              <a:tblGrid>
                <a:gridCol w="989892">
                  <a:extLst>
                    <a:ext uri="{9D8B030D-6E8A-4147-A177-3AD203B41FA5}">
                      <a16:colId xmlns:a16="http://schemas.microsoft.com/office/drawing/2014/main" val="4141538096"/>
                    </a:ext>
                  </a:extLst>
                </a:gridCol>
              </a:tblGrid>
              <a:tr h="18553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kern="1200" dirty="0">
                          <a:solidFill>
                            <a:schemeClr val="bg1"/>
                          </a:solidFill>
                          <a:latin typeface="Open Sans Semibold" panose="020B0706030804020204" pitchFamily="34" charset="0"/>
                          <a:ea typeface="Open Sans Semibold" panose="020B0706030804020204" pitchFamily="34" charset="0"/>
                          <a:cs typeface="Open Sans Semibold" panose="020B0706030804020204" pitchFamily="34" charset="0"/>
                        </a:rPr>
                        <a:t>Trait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6C1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227206"/>
                  </a:ext>
                </a:extLst>
              </a:tr>
            </a:tbl>
          </a:graphicData>
        </a:graphic>
      </p:graphicFrame>
      <p:graphicFrame>
        <p:nvGraphicFramePr>
          <p:cNvPr id="28" name="Table 28">
            <a:extLst>
              <a:ext uri="{FF2B5EF4-FFF2-40B4-BE49-F238E27FC236}">
                <a16:creationId xmlns:a16="http://schemas.microsoft.com/office/drawing/2014/main" id="{D6A8146E-C1F0-6615-CEA6-96CA0344DC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2266323"/>
              </p:ext>
            </p:extLst>
          </p:nvPr>
        </p:nvGraphicFramePr>
        <p:xfrm>
          <a:off x="3835369" y="411665"/>
          <a:ext cx="4960620" cy="4692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3900074778"/>
                    </a:ext>
                  </a:extLst>
                </a:gridCol>
                <a:gridCol w="1404803">
                  <a:extLst>
                    <a:ext uri="{9D8B030D-6E8A-4147-A177-3AD203B41FA5}">
                      <a16:colId xmlns:a16="http://schemas.microsoft.com/office/drawing/2014/main" val="606154178"/>
                    </a:ext>
                  </a:extLst>
                </a:gridCol>
                <a:gridCol w="791570">
                  <a:extLst>
                    <a:ext uri="{9D8B030D-6E8A-4147-A177-3AD203B41FA5}">
                      <a16:colId xmlns:a16="http://schemas.microsoft.com/office/drawing/2014/main" val="3920301153"/>
                    </a:ext>
                  </a:extLst>
                </a:gridCol>
                <a:gridCol w="2040347">
                  <a:extLst>
                    <a:ext uri="{9D8B030D-6E8A-4147-A177-3AD203B41FA5}">
                      <a16:colId xmlns:a16="http://schemas.microsoft.com/office/drawing/2014/main" val="2261502086"/>
                    </a:ext>
                  </a:extLst>
                </a:gridCol>
              </a:tblGrid>
              <a:tr h="223188">
                <a:tc>
                  <a:txBody>
                    <a:bodyPr/>
                    <a:lstStyle/>
                    <a:p>
                      <a:r>
                        <a:rPr lang="en-US" sz="900" b="0" dirty="0">
                          <a:solidFill>
                            <a:schemeClr val="bg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Age</a:t>
                      </a: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6C1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b="0" dirty="0">
                        <a:solidFill>
                          <a:srgbClr val="2A4095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dirty="0">
                          <a:solidFill>
                            <a:schemeClr val="bg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Occupation</a:t>
                      </a: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6C1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b="0" dirty="0">
                        <a:solidFill>
                          <a:srgbClr val="2A4095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8657949"/>
                  </a:ext>
                </a:extLst>
              </a:tr>
              <a:tr h="240691">
                <a:tc>
                  <a:txBody>
                    <a:bodyPr/>
                    <a:lstStyle/>
                    <a:p>
                      <a:r>
                        <a:rPr lang="en-US" sz="900" b="0" dirty="0">
                          <a:solidFill>
                            <a:schemeClr val="bg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Location</a:t>
                      </a: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6C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1433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2A4095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dirty="0">
                          <a:solidFill>
                            <a:schemeClr val="bg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Education</a:t>
                      </a: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6C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1433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2A4095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578530"/>
                  </a:ext>
                </a:extLst>
              </a:tr>
            </a:tbl>
          </a:graphicData>
        </a:graphic>
      </p:graphicFrame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0D2BE01E-C057-CFF7-4ED8-2651FC620B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304072"/>
              </p:ext>
            </p:extLst>
          </p:nvPr>
        </p:nvGraphicFramePr>
        <p:xfrm>
          <a:off x="1437260" y="1805043"/>
          <a:ext cx="989892" cy="266700"/>
        </p:xfrm>
        <a:graphic>
          <a:graphicData uri="http://schemas.openxmlformats.org/drawingml/2006/table">
            <a:tbl>
              <a:tblPr firstRow="1" bandRow="1">
                <a:effectLst/>
                <a:tableStyleId>{E269D01E-BC32-4049-B463-5C60D7B0CCD2}</a:tableStyleId>
              </a:tblPr>
              <a:tblGrid>
                <a:gridCol w="989892">
                  <a:extLst>
                    <a:ext uri="{9D8B030D-6E8A-4147-A177-3AD203B41FA5}">
                      <a16:colId xmlns:a16="http://schemas.microsoft.com/office/drawing/2014/main" val="4141538096"/>
                    </a:ext>
                  </a:extLst>
                </a:gridCol>
              </a:tblGrid>
              <a:tr h="18553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kern="1200" dirty="0">
                          <a:solidFill>
                            <a:schemeClr val="bg1"/>
                          </a:solidFill>
                          <a:latin typeface="Open Sans Semibold" panose="020B0706030804020204" pitchFamily="34" charset="0"/>
                          <a:ea typeface="Open Sans Semibold" panose="020B0706030804020204" pitchFamily="34" charset="0"/>
                          <a:cs typeface="Open Sans Semibold" panose="020B0706030804020204" pitchFamily="34" charset="0"/>
                        </a:rPr>
                        <a:t>Trait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6C1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227206"/>
                  </a:ext>
                </a:extLst>
              </a:tr>
            </a:tbl>
          </a:graphicData>
        </a:graphic>
      </p:graphicFrame>
      <p:grpSp>
        <p:nvGrpSpPr>
          <p:cNvPr id="51" name="Group 50">
            <a:extLst>
              <a:ext uri="{FF2B5EF4-FFF2-40B4-BE49-F238E27FC236}">
                <a16:creationId xmlns:a16="http://schemas.microsoft.com/office/drawing/2014/main" id="{0B7AC79F-F105-C7AA-F7A5-6737DC13E7D3}"/>
              </a:ext>
            </a:extLst>
          </p:cNvPr>
          <p:cNvGrpSpPr/>
          <p:nvPr/>
        </p:nvGrpSpPr>
        <p:grpSpPr>
          <a:xfrm>
            <a:off x="5497758" y="2542938"/>
            <a:ext cx="3291406" cy="1335551"/>
            <a:chOff x="5541206" y="3705057"/>
            <a:chExt cx="3032505" cy="1335551"/>
          </a:xfrm>
        </p:grpSpPr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E15C8E47-D727-A57E-9607-6568140F4BF6}"/>
                </a:ext>
              </a:extLst>
            </p:cNvPr>
            <p:cNvGrpSpPr/>
            <p:nvPr/>
          </p:nvGrpSpPr>
          <p:grpSpPr>
            <a:xfrm>
              <a:off x="5541206" y="3705057"/>
              <a:ext cx="2643852" cy="1335551"/>
              <a:chOff x="5543516" y="2690809"/>
              <a:chExt cx="2643852" cy="1335551"/>
            </a:xfrm>
          </p:grpSpPr>
          <p:graphicFrame>
            <p:nvGraphicFramePr>
              <p:cNvPr id="31" name="Chart 30">
                <a:extLst>
                  <a:ext uri="{FF2B5EF4-FFF2-40B4-BE49-F238E27FC236}">
                    <a16:creationId xmlns:a16="http://schemas.microsoft.com/office/drawing/2014/main" id="{47451589-CCD8-E99A-B374-C6CD4C67661E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1714144109"/>
                  </p:ext>
                </p:extLst>
              </p:nvPr>
            </p:nvGraphicFramePr>
            <p:xfrm>
              <a:off x="5543516" y="2690809"/>
              <a:ext cx="2643852" cy="1335551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4"/>
              </a:graphicData>
            </a:graphic>
          </p:graphicFrame>
          <p:sp>
            <p:nvSpPr>
              <p:cNvPr id="33" name="Teardrop 32">
                <a:extLst>
                  <a:ext uri="{FF2B5EF4-FFF2-40B4-BE49-F238E27FC236}">
                    <a16:creationId xmlns:a16="http://schemas.microsoft.com/office/drawing/2014/main" id="{5B69C705-6DE5-A610-3EBC-9ABB91B9A6D4}"/>
                  </a:ext>
                </a:extLst>
              </p:cNvPr>
              <p:cNvSpPr/>
              <p:nvPr/>
            </p:nvSpPr>
            <p:spPr>
              <a:xfrm>
                <a:off x="6697062" y="2853474"/>
                <a:ext cx="155149" cy="156506"/>
              </a:xfrm>
              <a:prstGeom prst="teardrop">
                <a:avLst/>
              </a:prstGeom>
              <a:solidFill>
                <a:srgbClr val="2A4095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Teardrop 36">
                <a:extLst>
                  <a:ext uri="{FF2B5EF4-FFF2-40B4-BE49-F238E27FC236}">
                    <a16:creationId xmlns:a16="http://schemas.microsoft.com/office/drawing/2014/main" id="{47A22F42-00C4-93B5-8927-A918AEE43DF6}"/>
                  </a:ext>
                </a:extLst>
              </p:cNvPr>
              <p:cNvSpPr/>
              <p:nvPr/>
            </p:nvSpPr>
            <p:spPr>
              <a:xfrm>
                <a:off x="7322611" y="3054559"/>
                <a:ext cx="155149" cy="156506"/>
              </a:xfrm>
              <a:prstGeom prst="teardrop">
                <a:avLst/>
              </a:prstGeom>
              <a:solidFill>
                <a:srgbClr val="2A4095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Teardrop 37">
                <a:extLst>
                  <a:ext uri="{FF2B5EF4-FFF2-40B4-BE49-F238E27FC236}">
                    <a16:creationId xmlns:a16="http://schemas.microsoft.com/office/drawing/2014/main" id="{B2F64A9D-3087-63C2-9E36-A5BC163E6376}"/>
                  </a:ext>
                </a:extLst>
              </p:cNvPr>
              <p:cNvSpPr/>
              <p:nvPr/>
            </p:nvSpPr>
            <p:spPr>
              <a:xfrm>
                <a:off x="7712226" y="3251237"/>
                <a:ext cx="155149" cy="156506"/>
              </a:xfrm>
              <a:prstGeom prst="teardrop">
                <a:avLst/>
              </a:prstGeom>
              <a:solidFill>
                <a:srgbClr val="2A4095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Teardrop 38">
                <a:extLst>
                  <a:ext uri="{FF2B5EF4-FFF2-40B4-BE49-F238E27FC236}">
                    <a16:creationId xmlns:a16="http://schemas.microsoft.com/office/drawing/2014/main" id="{68FB6D32-8C49-CA20-53D7-D037C2CC6A1E}"/>
                  </a:ext>
                </a:extLst>
              </p:cNvPr>
              <p:cNvSpPr/>
              <p:nvPr/>
            </p:nvSpPr>
            <p:spPr>
              <a:xfrm>
                <a:off x="7144705" y="3449808"/>
                <a:ext cx="155149" cy="156506"/>
              </a:xfrm>
              <a:prstGeom prst="teardrop">
                <a:avLst/>
              </a:prstGeom>
              <a:solidFill>
                <a:srgbClr val="2A4095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Teardrop 39">
                <a:extLst>
                  <a:ext uri="{FF2B5EF4-FFF2-40B4-BE49-F238E27FC236}">
                    <a16:creationId xmlns:a16="http://schemas.microsoft.com/office/drawing/2014/main" id="{A6BC3885-F42B-F6B9-C137-52282860DCC9}"/>
                  </a:ext>
                </a:extLst>
              </p:cNvPr>
              <p:cNvSpPr/>
              <p:nvPr/>
            </p:nvSpPr>
            <p:spPr>
              <a:xfrm>
                <a:off x="7477760" y="3658630"/>
                <a:ext cx="155149" cy="156506"/>
              </a:xfrm>
              <a:prstGeom prst="teardrop">
                <a:avLst/>
              </a:prstGeom>
              <a:solidFill>
                <a:srgbClr val="2A4095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68B76094-7C10-4517-2688-61BEF6BA5F36}"/>
                </a:ext>
              </a:extLst>
            </p:cNvPr>
            <p:cNvSpPr txBox="1"/>
            <p:nvPr/>
          </p:nvSpPr>
          <p:spPr>
            <a:xfrm rot="5400000">
              <a:off x="7901892" y="4196434"/>
              <a:ext cx="103586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2A4095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Motivation</a:t>
              </a:r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17F85DD-B89A-1A35-935B-494E253D62C7}"/>
              </a:ext>
            </a:extLst>
          </p:cNvPr>
          <p:cNvGrpSpPr/>
          <p:nvPr/>
        </p:nvGrpSpPr>
        <p:grpSpPr>
          <a:xfrm>
            <a:off x="5164558" y="3776880"/>
            <a:ext cx="3631431" cy="1077787"/>
            <a:chOff x="5539757" y="2820954"/>
            <a:chExt cx="3429125" cy="1077787"/>
          </a:xfrm>
        </p:grpSpPr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82409B26-086A-6653-2597-7373D88068E4}"/>
                </a:ext>
              </a:extLst>
            </p:cNvPr>
            <p:cNvGrpSpPr/>
            <p:nvPr/>
          </p:nvGrpSpPr>
          <p:grpSpPr>
            <a:xfrm>
              <a:off x="5539757" y="2820954"/>
              <a:ext cx="2974885" cy="1077787"/>
              <a:chOff x="5539757" y="3816634"/>
              <a:chExt cx="2974885" cy="1077787"/>
            </a:xfrm>
          </p:grpSpPr>
          <p:graphicFrame>
            <p:nvGraphicFramePr>
              <p:cNvPr id="15" name="Chart 14">
                <a:extLst>
                  <a:ext uri="{FF2B5EF4-FFF2-40B4-BE49-F238E27FC236}">
                    <a16:creationId xmlns:a16="http://schemas.microsoft.com/office/drawing/2014/main" id="{2B9F9576-2353-FFE3-5EA2-DF13FC0411C0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2635792748"/>
                  </p:ext>
                </p:extLst>
              </p:nvPr>
            </p:nvGraphicFramePr>
            <p:xfrm>
              <a:off x="5539757" y="3816634"/>
              <a:ext cx="2974885" cy="1077787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5"/>
              </a:graphicData>
            </a:graphic>
          </p:graphicFrame>
          <p:sp>
            <p:nvSpPr>
              <p:cNvPr id="41" name="Teardrop 40">
                <a:extLst>
                  <a:ext uri="{FF2B5EF4-FFF2-40B4-BE49-F238E27FC236}">
                    <a16:creationId xmlns:a16="http://schemas.microsoft.com/office/drawing/2014/main" id="{157046BE-9FA0-6473-C0F0-E5476176B646}"/>
                  </a:ext>
                </a:extLst>
              </p:cNvPr>
              <p:cNvSpPr/>
              <p:nvPr/>
            </p:nvSpPr>
            <p:spPr>
              <a:xfrm>
                <a:off x="7159528" y="4541460"/>
                <a:ext cx="155149" cy="156506"/>
              </a:xfrm>
              <a:prstGeom prst="teardrop">
                <a:avLst/>
              </a:prstGeom>
              <a:solidFill>
                <a:srgbClr val="2A4095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Teardrop 41">
                <a:extLst>
                  <a:ext uri="{FF2B5EF4-FFF2-40B4-BE49-F238E27FC236}">
                    <a16:creationId xmlns:a16="http://schemas.microsoft.com/office/drawing/2014/main" id="{8A2E9681-BC78-2AA2-A017-060619D8A751}"/>
                  </a:ext>
                </a:extLst>
              </p:cNvPr>
              <p:cNvSpPr/>
              <p:nvPr/>
            </p:nvSpPr>
            <p:spPr>
              <a:xfrm>
                <a:off x="7762238" y="4279445"/>
                <a:ext cx="155149" cy="156506"/>
              </a:xfrm>
              <a:prstGeom prst="teardrop">
                <a:avLst/>
              </a:prstGeom>
              <a:solidFill>
                <a:srgbClr val="2A4095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Teardrop 42">
                <a:extLst>
                  <a:ext uri="{FF2B5EF4-FFF2-40B4-BE49-F238E27FC236}">
                    <a16:creationId xmlns:a16="http://schemas.microsoft.com/office/drawing/2014/main" id="{F9E72A92-5FDA-76BA-5E03-346F9FB4F2B2}"/>
                  </a:ext>
                </a:extLst>
              </p:cNvPr>
              <p:cNvSpPr/>
              <p:nvPr/>
            </p:nvSpPr>
            <p:spPr>
              <a:xfrm>
                <a:off x="7433631" y="4008681"/>
                <a:ext cx="155149" cy="156506"/>
              </a:xfrm>
              <a:prstGeom prst="teardrop">
                <a:avLst/>
              </a:prstGeom>
              <a:solidFill>
                <a:srgbClr val="2A4095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E70047B6-B87B-D79E-EE42-3138FC842ED3}"/>
                </a:ext>
              </a:extLst>
            </p:cNvPr>
            <p:cNvSpPr txBox="1"/>
            <p:nvPr/>
          </p:nvSpPr>
          <p:spPr>
            <a:xfrm rot="5400000">
              <a:off x="8177319" y="3098237"/>
              <a:ext cx="105990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>
                  <a:solidFill>
                    <a:srgbClr val="2A4095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Technical</a:t>
              </a:r>
            </a:p>
            <a:p>
              <a:pPr algn="ctr"/>
              <a:r>
                <a:rPr lang="en-US" sz="1400" dirty="0">
                  <a:solidFill>
                    <a:srgbClr val="2A4095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Experience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77F3D9B9-9C51-EE72-974D-C787FDD6B902}"/>
              </a:ext>
            </a:extLst>
          </p:cNvPr>
          <p:cNvGrpSpPr/>
          <p:nvPr/>
        </p:nvGrpSpPr>
        <p:grpSpPr>
          <a:xfrm>
            <a:off x="4938375" y="1315176"/>
            <a:ext cx="3857614" cy="1284351"/>
            <a:chOff x="4938375" y="1315176"/>
            <a:chExt cx="3857614" cy="1284351"/>
          </a:xfrm>
        </p:grpSpPr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724908B5-3064-EAC4-3D9A-09CECA6763A5}"/>
                </a:ext>
              </a:extLst>
            </p:cNvPr>
            <p:cNvGrpSpPr/>
            <p:nvPr/>
          </p:nvGrpSpPr>
          <p:grpSpPr>
            <a:xfrm>
              <a:off x="4938375" y="1315176"/>
              <a:ext cx="3857614" cy="1284351"/>
              <a:chOff x="4938375" y="1487896"/>
              <a:chExt cx="3857614" cy="1284351"/>
            </a:xfrm>
          </p:grpSpPr>
          <p:grpSp>
            <p:nvGrpSpPr>
              <p:cNvPr id="54" name="Group 53">
                <a:extLst>
                  <a:ext uri="{FF2B5EF4-FFF2-40B4-BE49-F238E27FC236}">
                    <a16:creationId xmlns:a16="http://schemas.microsoft.com/office/drawing/2014/main" id="{828F9795-787E-8D4E-C522-31036B19E4AE}"/>
                  </a:ext>
                </a:extLst>
              </p:cNvPr>
              <p:cNvGrpSpPr/>
              <p:nvPr/>
            </p:nvGrpSpPr>
            <p:grpSpPr>
              <a:xfrm>
                <a:off x="4938375" y="1487896"/>
                <a:ext cx="3749189" cy="1284351"/>
                <a:chOff x="1341735" y="1437096"/>
                <a:chExt cx="3749189" cy="1284351"/>
              </a:xfrm>
            </p:grpSpPr>
            <p:graphicFrame>
              <p:nvGraphicFramePr>
                <p:cNvPr id="22" name="Chart 21">
                  <a:extLst>
                    <a:ext uri="{FF2B5EF4-FFF2-40B4-BE49-F238E27FC236}">
                      <a16:creationId xmlns:a16="http://schemas.microsoft.com/office/drawing/2014/main" id="{2C095213-F79B-7F90-E8AF-D34AA09B7743}"/>
                    </a:ext>
                  </a:extLst>
                </p:cNvPr>
                <p:cNvGraphicFramePr/>
                <p:nvPr>
                  <p:extLst>
                    <p:ext uri="{D42A27DB-BD31-4B8C-83A1-F6EECF244321}">
                      <p14:modId xmlns:p14="http://schemas.microsoft.com/office/powerpoint/2010/main" val="2551293658"/>
                    </p:ext>
                  </p:extLst>
                </p:nvPr>
              </p:nvGraphicFramePr>
              <p:xfrm>
                <a:off x="1341735" y="1437096"/>
                <a:ext cx="2974885" cy="1284351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6"/>
                </a:graphicData>
              </a:graphic>
            </p:graphicFrame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5AD0CBAE-1CFE-2C86-098A-97BB9B2A1151}"/>
                    </a:ext>
                  </a:extLst>
                </p:cNvPr>
                <p:cNvSpPr txBox="1"/>
                <p:nvPr/>
              </p:nvSpPr>
              <p:spPr>
                <a:xfrm>
                  <a:off x="4146086" y="1545979"/>
                  <a:ext cx="944838" cy="10618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spcAft>
                      <a:spcPts val="600"/>
                    </a:spcAft>
                  </a:pPr>
                  <a:r>
                    <a:rPr lang="en-US" sz="1200" dirty="0">
                      <a:solidFill>
                        <a:srgbClr val="2A4095"/>
                      </a:solidFill>
                      <a:latin typeface="Roboto" panose="02000000000000000000" pitchFamily="2" charset="0"/>
                      <a:ea typeface="Roboto" panose="02000000000000000000" pitchFamily="2" charset="0"/>
                    </a:rPr>
                    <a:t>Liberal</a:t>
                  </a:r>
                </a:p>
                <a:p>
                  <a:pPr>
                    <a:spcAft>
                      <a:spcPts val="600"/>
                    </a:spcAft>
                  </a:pPr>
                  <a:r>
                    <a:rPr lang="en-US" sz="1200" dirty="0">
                      <a:solidFill>
                        <a:srgbClr val="2A4095"/>
                      </a:solidFill>
                      <a:latin typeface="Roboto" panose="02000000000000000000" pitchFamily="2" charset="0"/>
                      <a:ea typeface="Roboto" panose="02000000000000000000" pitchFamily="2" charset="0"/>
                    </a:rPr>
                    <a:t>Extrovert</a:t>
                  </a:r>
                </a:p>
                <a:p>
                  <a:pPr>
                    <a:spcAft>
                      <a:spcPts val="600"/>
                    </a:spcAft>
                  </a:pPr>
                  <a:r>
                    <a:rPr lang="en-US" sz="1200" dirty="0">
                      <a:solidFill>
                        <a:srgbClr val="2A4095"/>
                      </a:solidFill>
                      <a:latin typeface="Roboto" panose="02000000000000000000" pitchFamily="2" charset="0"/>
                      <a:ea typeface="Roboto" panose="02000000000000000000" pitchFamily="2" charset="0"/>
                    </a:rPr>
                    <a:t>Creative</a:t>
                  </a:r>
                </a:p>
                <a:p>
                  <a:pPr>
                    <a:spcAft>
                      <a:spcPts val="600"/>
                    </a:spcAft>
                  </a:pPr>
                  <a:r>
                    <a:rPr lang="en-US" sz="1200" dirty="0">
                      <a:solidFill>
                        <a:srgbClr val="2A4095"/>
                      </a:solidFill>
                      <a:latin typeface="Roboto" panose="02000000000000000000" pitchFamily="2" charset="0"/>
                      <a:ea typeface="Roboto" panose="02000000000000000000" pitchFamily="2" charset="0"/>
                    </a:rPr>
                    <a:t>Active</a:t>
                  </a:r>
                </a:p>
              </p:txBody>
            </p:sp>
          </p:grp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54F5083C-84E1-57CC-CDCB-F76E1F9B5087}"/>
                  </a:ext>
                </a:extLst>
              </p:cNvPr>
              <p:cNvSpPr txBox="1"/>
              <p:nvPr/>
            </p:nvSpPr>
            <p:spPr>
              <a:xfrm rot="5400000">
                <a:off x="8103331" y="1976183"/>
                <a:ext cx="1077539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>
                    <a:solidFill>
                      <a:srgbClr val="2A4095"/>
                    </a:solidFill>
                    <a:latin typeface="Roboto" panose="02000000000000000000" pitchFamily="2" charset="0"/>
                    <a:ea typeface="Roboto" panose="02000000000000000000" pitchFamily="2" charset="0"/>
                  </a:rPr>
                  <a:t>Personality</a:t>
                </a:r>
              </a:p>
            </p:txBody>
          </p:sp>
        </p:grpSp>
        <p:sp>
          <p:nvSpPr>
            <p:cNvPr id="4" name="Teardrop 3">
              <a:extLst>
                <a:ext uri="{FF2B5EF4-FFF2-40B4-BE49-F238E27FC236}">
                  <a16:creationId xmlns:a16="http://schemas.microsoft.com/office/drawing/2014/main" id="{6E40B00C-8CF8-DBA7-77AE-C3696791A900}"/>
                </a:ext>
              </a:extLst>
            </p:cNvPr>
            <p:cNvSpPr/>
            <p:nvPr/>
          </p:nvSpPr>
          <p:spPr>
            <a:xfrm>
              <a:off x="6983833" y="1498377"/>
              <a:ext cx="155149" cy="156506"/>
            </a:xfrm>
            <a:prstGeom prst="teardrop">
              <a:avLst/>
            </a:prstGeom>
            <a:solidFill>
              <a:srgbClr val="2A4095"/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ardrop 5">
              <a:extLst>
                <a:ext uri="{FF2B5EF4-FFF2-40B4-BE49-F238E27FC236}">
                  <a16:creationId xmlns:a16="http://schemas.microsoft.com/office/drawing/2014/main" id="{0954AADD-336B-C6C1-4F85-01ADE910E03F}"/>
                </a:ext>
              </a:extLst>
            </p:cNvPr>
            <p:cNvSpPr/>
            <p:nvPr/>
          </p:nvSpPr>
          <p:spPr>
            <a:xfrm>
              <a:off x="6554343" y="2000724"/>
              <a:ext cx="155149" cy="156506"/>
            </a:xfrm>
            <a:prstGeom prst="teardrop">
              <a:avLst/>
            </a:prstGeom>
            <a:solidFill>
              <a:srgbClr val="2A4095"/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D180B1A5-CA55-7433-3D02-444A39C36C9D}"/>
                </a:ext>
              </a:extLst>
            </p:cNvPr>
            <p:cNvSpPr/>
            <p:nvPr/>
          </p:nvSpPr>
          <p:spPr>
            <a:xfrm>
              <a:off x="7178570" y="1757126"/>
              <a:ext cx="155149" cy="156506"/>
            </a:xfrm>
            <a:prstGeom prst="teardrop">
              <a:avLst/>
            </a:prstGeom>
            <a:solidFill>
              <a:srgbClr val="2A4095"/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ardrop 10">
              <a:extLst>
                <a:ext uri="{FF2B5EF4-FFF2-40B4-BE49-F238E27FC236}">
                  <a16:creationId xmlns:a16="http://schemas.microsoft.com/office/drawing/2014/main" id="{E67259F1-F4E0-EDEF-83F2-A229C7665E46}"/>
                </a:ext>
              </a:extLst>
            </p:cNvPr>
            <p:cNvSpPr/>
            <p:nvPr/>
          </p:nvSpPr>
          <p:spPr>
            <a:xfrm>
              <a:off x="6724991" y="2260684"/>
              <a:ext cx="155149" cy="156506"/>
            </a:xfrm>
            <a:prstGeom prst="teardrop">
              <a:avLst/>
            </a:prstGeom>
            <a:solidFill>
              <a:srgbClr val="2A4095"/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49580833"/>
      </p:ext>
    </p:extLst>
  </p:cSld>
  <p:clrMapOvr>
    <a:masterClrMapping/>
  </p:clrMapOvr>
</p:sld>
</file>

<file path=ppt/theme/theme1.xml><?xml version="1.0" encoding="utf-8"?>
<a:theme xmlns:a="http://schemas.openxmlformats.org/drawingml/2006/main" name="NETMIND 2019 - 01">
  <a:themeElements>
    <a:clrScheme name="NETMIND 2019 - 01">
      <a:dk1>
        <a:srgbClr val="009EE0"/>
      </a:dk1>
      <a:lt1>
        <a:srgbClr val="FFFFFF"/>
      </a:lt1>
      <a:dk2>
        <a:srgbClr val="000000"/>
      </a:dk2>
      <a:lt2>
        <a:srgbClr val="BCBCBC"/>
      </a:lt2>
      <a:accent1>
        <a:srgbClr val="009EE0"/>
      </a:accent1>
      <a:accent2>
        <a:srgbClr val="3BC4EC"/>
      </a:accent2>
      <a:accent3>
        <a:srgbClr val="0071B0"/>
      </a:accent3>
      <a:accent4>
        <a:srgbClr val="FCA838"/>
      </a:accent4>
      <a:accent5>
        <a:srgbClr val="99C441"/>
      </a:accent5>
      <a:accent6>
        <a:srgbClr val="B81AE9"/>
      </a:accent6>
      <a:hlink>
        <a:srgbClr val="009EE0"/>
      </a:hlink>
      <a:folHlink>
        <a:srgbClr val="0071B0"/>
      </a:folHlink>
    </a:clrScheme>
    <a:fontScheme name="Netmin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TMIND 2019 - 01" id="{E9B3DEA8-F972-4AE1-BD94-74CB9568FD42}" vid="{4897FBFD-E67D-434C-B492-C934DB4E6C54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 xmlns="81be4ce9-a328-48f7-bfe1-f170e05931ca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8E640E879CE364BBEB4E16662C51494" ma:contentTypeVersion="11" ma:contentTypeDescription="Create a new document." ma:contentTypeScope="" ma:versionID="21394f51eed8f9e3d5feb65e5430eda2">
  <xsd:schema xmlns:xsd="http://www.w3.org/2001/XMLSchema" xmlns:xs="http://www.w3.org/2001/XMLSchema" xmlns:p="http://schemas.microsoft.com/office/2006/metadata/properties" xmlns:ns2="81be4ce9-a328-48f7-bfe1-f170e05931ca" xmlns:ns3="6a09d73a-ef42-42f2-95c6-7e6fabcd35b3" targetNamespace="http://schemas.microsoft.com/office/2006/metadata/properties" ma:root="true" ma:fieldsID="4e691041826ddf01dd4e275477cf72eb" ns2:_="" ns3:_="">
    <xsd:import namespace="81be4ce9-a328-48f7-bfe1-f170e05931ca"/>
    <xsd:import namespace="6a09d73a-ef42-42f2-95c6-7e6fabcd35b3"/>
    <xsd:element name="properties">
      <xsd:complexType>
        <xsd:sequence>
          <xsd:element name="documentManagement">
            <xsd:complexType>
              <xsd:all>
                <xsd:element ref="ns2:date" minOccurs="0"/>
                <xsd:element ref="ns3:SharedWithUsers" minOccurs="0"/>
                <xsd:element ref="ns3:SharedWithDetails" minOccurs="0"/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be4ce9-a328-48f7-bfe1-f170e05931ca" elementFormDefault="qualified">
    <xsd:import namespace="http://schemas.microsoft.com/office/2006/documentManagement/types"/>
    <xsd:import namespace="http://schemas.microsoft.com/office/infopath/2007/PartnerControls"/>
    <xsd:element name="date" ma:index="8" nillable="true" ma:displayName="date" ma:format="DateOnly" ma:internalName="date">
      <xsd:simpleType>
        <xsd:restriction base="dms:DateTime"/>
      </xsd:simple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09d73a-ef42-42f2-95c6-7e6fabcd35b3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31405CE-2045-48DF-851F-DEFD9F907C6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135023F-6B26-4ACA-A7B8-F1E9D2028D3D}">
  <ds:schemaRefs>
    <ds:schemaRef ds:uri="http://schemas.microsoft.com/office/infopath/2007/PartnerControls"/>
    <ds:schemaRef ds:uri="http://purl.org/dc/terms/"/>
    <ds:schemaRef ds:uri="http://schemas.microsoft.com/office/2006/documentManagement/types"/>
    <ds:schemaRef ds:uri="6a09d73a-ef42-42f2-95c6-7e6fabcd35b3"/>
    <ds:schemaRef ds:uri="http://purl.org/dc/dcmitype/"/>
    <ds:schemaRef ds:uri="http://purl.org/dc/elements/1.1/"/>
    <ds:schemaRef ds:uri="http://schemas.openxmlformats.org/package/2006/metadata/core-properties"/>
    <ds:schemaRef ds:uri="657258df-f8ee-4290-981a-2b244004bfad"/>
    <ds:schemaRef ds:uri="http://schemas.microsoft.com/office/2006/metadata/properties"/>
    <ds:schemaRef ds:uri="http://www.w3.org/XML/1998/namespace"/>
    <ds:schemaRef ds:uri="81be4ce9-a328-48f7-bfe1-f170e05931ca"/>
  </ds:schemaRefs>
</ds:datastoreItem>
</file>

<file path=customXml/itemProps3.xml><?xml version="1.0" encoding="utf-8"?>
<ds:datastoreItem xmlns:ds="http://schemas.openxmlformats.org/officeDocument/2006/customXml" ds:itemID="{7459CA2A-46CC-4FBE-97BD-9D3A1B84C7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1be4ce9-a328-48f7-bfe1-f170e05931ca"/>
    <ds:schemaRef ds:uri="6a09d73a-ef42-42f2-95c6-7e6fabcd35b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42452</TotalTime>
  <Words>114</Words>
  <Application>Microsoft Office PowerPoint</Application>
  <PresentationFormat>On-screen Show (16:9)</PresentationFormat>
  <Paragraphs>38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NETMIND 2019 - 01</vt:lpstr>
      <vt:lpstr>My Name</vt:lpstr>
    </vt:vector>
  </TitlesOfParts>
  <Manager/>
  <Company>Microsoft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Course Design Canvas</dc:title>
  <dc:subject/>
  <dc:creator>Kathy Claycomb</dc:creator>
  <cp:keywords/>
  <dc:description>Version:  1.0_x000d_
Update Date:  12/04/2023</dc:description>
  <cp:lastModifiedBy>Mary Paradiso</cp:lastModifiedBy>
  <cp:revision>199</cp:revision>
  <cp:lastPrinted>2019-06-18T23:22:51Z</cp:lastPrinted>
  <dcterms:created xsi:type="dcterms:W3CDTF">2016-04-11T15:47:06Z</dcterms:created>
  <dcterms:modified xsi:type="dcterms:W3CDTF">2025-09-23T14:56:09Z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0x010100E8E640E879CE364BBEB4E16662C51494</vt:lpwstr>
  </property>
  <property fmtid="{D5CDD505-2E9C-101B-9397-08002B2CF9AE}" pid="3" name="MediaServiceImageTags">
    <vt:lpwstr/>
  </property>
</Properties>
</file>