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3071" r:id="rId5"/>
  </p:sldIdLst>
  <p:sldSz cx="9144000" cy="5143500" type="screen16x9"/>
  <p:notesSz cx="7315200" cy="9601200"/>
  <p:defaultTextStyle>
    <a:defPPr>
      <a:defRPr lang="es-ES"/>
    </a:defPPr>
    <a:lvl1pPr marL="0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8028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6056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4085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2113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40142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8170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6198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4227" algn="l" defTabSz="576056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74" userDrawn="1">
          <p15:clr>
            <a:srgbClr val="A4A3A4"/>
          </p15:clr>
        </p15:guide>
        <p15:guide id="5" pos="94" userDrawn="1">
          <p15:clr>
            <a:srgbClr val="A4A3A4"/>
          </p15:clr>
        </p15:guide>
        <p15:guide id="6" pos="5666" userDrawn="1">
          <p15:clr>
            <a:srgbClr val="A4A3A4"/>
          </p15:clr>
        </p15:guide>
        <p15:guide id="7" pos="1471" userDrawn="1">
          <p15:clr>
            <a:srgbClr val="A4A3A4"/>
          </p15:clr>
        </p15:guide>
        <p15:guide id="8" pos="4289" userDrawn="1">
          <p15:clr>
            <a:srgbClr val="A4A3A4"/>
          </p15:clr>
        </p15:guide>
        <p15:guide id="9" orient="horz" pos="1304" userDrawn="1">
          <p15:clr>
            <a:srgbClr val="A4A3A4"/>
          </p15:clr>
        </p15:guide>
        <p15:guide id="10" orient="horz" pos="2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4095"/>
    <a:srgbClr val="E6AA7B"/>
    <a:srgbClr val="F3AA79"/>
    <a:srgbClr val="EA6C17"/>
    <a:srgbClr val="EF8B47"/>
    <a:srgbClr val="F6CCBE"/>
    <a:srgbClr val="627AB8"/>
    <a:srgbClr val="A1BDD5"/>
    <a:srgbClr val="009EE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50481-8518-4FA7-943C-100E1851FA5F}" v="14" dt="2023-10-30T13:01:24.086"/>
  </p1510:revLst>
</p1510:revInfo>
</file>

<file path=ppt/tableStyles.xml><?xml version="1.0" encoding="utf-8"?>
<a:tblStyleLst xmlns:a="http://schemas.openxmlformats.org/drawingml/2006/main" def="{5C22544A-7EE6-4342-B048-85BDC9FD1C3A}"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2" autoAdjust="0"/>
    <p:restoredTop sz="94684" autoAdjust="0"/>
  </p:normalViewPr>
  <p:slideViewPr>
    <p:cSldViewPr snapToGrid="0" showGuides="1">
      <p:cViewPr varScale="1">
        <p:scale>
          <a:sx n="171" d="100"/>
          <a:sy n="171" d="100"/>
        </p:scale>
        <p:origin x="448" y="168"/>
      </p:cViewPr>
      <p:guideLst>
        <p:guide orient="horz" pos="1620"/>
        <p:guide pos="2880"/>
        <p:guide orient="horz" pos="174"/>
        <p:guide pos="94"/>
        <p:guide pos="5666"/>
        <p:guide pos="1471"/>
        <p:guide pos="4289"/>
        <p:guide orient="horz" pos="1304"/>
        <p:guide orient="horz" pos="22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57149695896012"/>
          <c:y val="0.10877088895481064"/>
          <c:w val="0.66737305700740035"/>
          <c:h val="0.78245822209037874"/>
        </c:manualLayout>
      </c:layout>
      <c:barChart>
        <c:barDir val="bar"/>
        <c:grouping val="percentStack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AA7B"/>
            </a:solidFill>
            <a:ln>
              <a:solidFill>
                <a:srgbClr val="EA6C17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Incentive</c:v>
                </c:pt>
                <c:pt idx="1">
                  <c:v>Power</c:v>
                </c:pt>
                <c:pt idx="2">
                  <c:v>Growth</c:v>
                </c:pt>
                <c:pt idx="3">
                  <c:v>Social</c:v>
                </c:pt>
                <c:pt idx="4">
                  <c:v>Fear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F7-4DEE-A90B-E24C136AF1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035164928"/>
        <c:axId val="2085845440"/>
      </c:barChart>
      <c:catAx>
        <c:axId val="2035164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2A409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2085845440"/>
        <c:crosses val="autoZero"/>
        <c:auto val="1"/>
        <c:lblAlgn val="ctr"/>
        <c:lblOffset val="100"/>
        <c:noMultiLvlLbl val="0"/>
      </c:catAx>
      <c:valAx>
        <c:axId val="20858454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rgbClr val="2A4095"/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203516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171655374913654"/>
          <c:y val="0.12961744760328339"/>
          <c:w val="0.61120715590686703"/>
          <c:h val="0.74076510479343316"/>
        </c:manualLayout>
      </c:layout>
      <c:barChart>
        <c:barDir val="bar"/>
        <c:grouping val="percentStack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AA7B"/>
            </a:solidFill>
            <a:ln>
              <a:solidFill>
                <a:srgbClr val="EA6C17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IT/Internet</c:v>
                </c:pt>
                <c:pt idx="1">
                  <c:v>Mobile/Tablet</c:v>
                </c:pt>
                <c:pt idx="2">
                  <c:v>Social Media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CA-41D6-852A-4EC187D24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035164928"/>
        <c:axId val="2085845440"/>
      </c:barChart>
      <c:catAx>
        <c:axId val="2035164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2A409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2085845440"/>
        <c:crosses val="autoZero"/>
        <c:auto val="1"/>
        <c:lblAlgn val="ctr"/>
        <c:lblOffset val="100"/>
        <c:noMultiLvlLbl val="0"/>
      </c:catAx>
      <c:valAx>
        <c:axId val="20858454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rgbClr val="2A4095"/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203516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AA7B"/>
            </a:solidFill>
            <a:ln>
              <a:solidFill>
                <a:srgbClr val="EA6C17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Passive</c:v>
                </c:pt>
                <c:pt idx="1">
                  <c:v>Analytical</c:v>
                </c:pt>
                <c:pt idx="2">
                  <c:v>Introvert</c:v>
                </c:pt>
                <c:pt idx="3">
                  <c:v>Conservative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7-459C-845D-EBA0F92C3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035164928"/>
        <c:axId val="2085845440"/>
      </c:barChart>
      <c:catAx>
        <c:axId val="2035164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2A4095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197" b="0" i="0" u="none" strike="noStrike" kern="1200" baseline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2085845440"/>
        <c:crosses val="autoZero"/>
        <c:auto val="1"/>
        <c:lblAlgn val="ctr"/>
        <c:lblOffset val="100"/>
        <c:noMultiLvlLbl val="0"/>
      </c:catAx>
      <c:valAx>
        <c:axId val="20858454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rgbClr val="2A4095"/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203516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2775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C820E-28FD-4641-8852-696A3C89EBFA}" type="datetimeFigureOut">
              <a:rPr lang="es-ES" smtClean="0"/>
              <a:t>31/10/23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179" y="4620185"/>
            <a:ext cx="5852843" cy="37802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20602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2775" y="9120602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152E1-9736-49FA-9C4C-97901386ACE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56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1pPr>
    <a:lvl2pPr marL="244922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2pPr>
    <a:lvl3pPr marL="489844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3pPr>
    <a:lvl4pPr marL="734766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4pPr>
    <a:lvl5pPr marL="979688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5pPr>
    <a:lvl6pPr marL="1224610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6pPr>
    <a:lvl7pPr marL="1469532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7pPr>
    <a:lvl8pPr marL="1714454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8pPr>
    <a:lvl9pPr marL="1959376" algn="l" defTabSz="489844" rtl="0" eaLnBrk="1" latinLnBrk="0" hangingPunct="1">
      <a:defRPr sz="6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45659F4-90BB-50F1-BED5-10D945F6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" y="713270"/>
            <a:ext cx="9155430" cy="25675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6677D3-BA75-3AD5-F75C-7E956B75A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328484"/>
            <a:ext cx="6858000" cy="1337072"/>
          </a:xfrm>
        </p:spPr>
        <p:txBody>
          <a:bodyPr anchor="b">
            <a:normAutofit/>
          </a:bodyPr>
          <a:lstStyle>
            <a:lvl1pPr algn="ctr">
              <a:defRPr sz="405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0339D-8EBF-1D21-3199-197CE3A3F7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11981" y="3369842"/>
            <a:ext cx="3041073" cy="128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2A4095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2A4095"/>
                </a:solidFill>
                <a:latin typeface="Roboto" panose="02000000000000000000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2A4095"/>
                </a:solidFill>
                <a:latin typeface="Roboto" panose="02000000000000000000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2A4095"/>
                </a:solidFill>
                <a:latin typeface="Roboto" panose="02000000000000000000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2A4095"/>
                </a:solidFill>
                <a:latin typeface="Roboto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Subtitle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0C93BF2-D9E7-6FB8-080F-553FA96F9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0946" y="4638611"/>
            <a:ext cx="1056947" cy="3625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437DA0-76F8-D4D4-7A08-4E90FE0C93D7}"/>
              </a:ext>
            </a:extLst>
          </p:cNvPr>
          <p:cNvSpPr txBox="1"/>
          <p:nvPr userDrawn="1"/>
        </p:nvSpPr>
        <p:spPr>
          <a:xfrm>
            <a:off x="3391623" y="4739512"/>
            <a:ext cx="5461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dirty="0">
                <a:solidFill>
                  <a:srgbClr val="9BA9E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b2ttraining.com  |  972.640.7076 				    © 2023 B2T Solutions LLC</a:t>
            </a:r>
            <a:endParaRPr lang="en-US" sz="1100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ítulo 8">
            <a:extLst>
              <a:ext uri="{FF2B5EF4-FFF2-40B4-BE49-F238E27FC236}">
                <a16:creationId xmlns:a16="http://schemas.microsoft.com/office/drawing/2014/main" id="{BD842CCC-5F17-4D08-9A22-A03D9C969F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8961" y="290056"/>
            <a:ext cx="8626078" cy="59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 b="1">
                <a:solidFill>
                  <a:srgbClr val="2A4095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 dirty="0"/>
              <a:t>Content Example - Title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12A7E29D-85F3-43F4-8AD1-F4F785286C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8961" y="731330"/>
            <a:ext cx="8626078" cy="58610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rgbClr val="627AB8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en-US" noProof="0" dirty="0"/>
              <a:t>Content Example - Subtitle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C86C0F0-996E-427B-8D5D-F6705AC467D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58962" y="1520687"/>
            <a:ext cx="8626078" cy="3051313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575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35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125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noProof="0" dirty="0"/>
              <a:t>Click to modify the text styles of the pattern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4559B28A-9C49-7BC7-01DE-BA701221D1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946" y="4669091"/>
            <a:ext cx="1056947" cy="3625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F8FFD-E386-881F-D405-66659C18B32E}"/>
              </a:ext>
            </a:extLst>
          </p:cNvPr>
          <p:cNvSpPr txBox="1"/>
          <p:nvPr userDrawn="1"/>
        </p:nvSpPr>
        <p:spPr>
          <a:xfrm>
            <a:off x="3391623" y="4841112"/>
            <a:ext cx="5461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dirty="0">
                <a:solidFill>
                  <a:srgbClr val="9BA9E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b2ttraining.com  |  972.640.7076 				    © 2023 B2T Solutions LLC</a:t>
            </a:r>
            <a:endParaRPr lang="en-US" sz="1100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EDDBCB-B36A-D4A5-2DCA-5D8704EC79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5402157" y="969221"/>
            <a:ext cx="3657600" cy="3615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019B1A-3159-3779-0C72-FAE2B6844BD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0" y="62103"/>
            <a:ext cx="3657600" cy="36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81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7269FA-012C-4C11-849C-B7D796BFB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modify the pattern’s title style</a:t>
            </a:r>
          </a:p>
        </p:txBody>
      </p:sp>
    </p:spTree>
    <p:extLst>
      <p:ext uri="{BB962C8B-B14F-4D97-AF65-F5344CB8AC3E}">
        <p14:creationId xmlns:p14="http://schemas.microsoft.com/office/powerpoint/2010/main" val="53640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</p:sldLayoutIdLst>
  <p:txStyles>
    <p:titleStyle>
      <a:lvl1pPr algn="l" defTabSz="514336" rtl="0" eaLnBrk="1" latinLnBrk="0" hangingPunct="1">
        <a:lnSpc>
          <a:spcPct val="90000"/>
        </a:lnSpc>
        <a:spcBef>
          <a:spcPct val="0"/>
        </a:spcBef>
        <a:buNone/>
        <a:defRPr sz="2475" b="0" i="0" u="none" kern="1200">
          <a:solidFill>
            <a:schemeClr val="tx1"/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128584" indent="-128584" algn="l" defTabSz="514336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2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0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88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7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5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3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1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185929" indent="-128584" algn="l" defTabSz="51433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2pPr>
      <a:lvl3pPr marL="514336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3pPr>
      <a:lvl4pPr marL="771504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3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1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543009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800177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5" algn="l" defTabSz="514336" rtl="0" eaLnBrk="1" latinLnBrk="0" hangingPunct="1">
        <a:defRPr sz="1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C8EA26-7FA8-F1E9-F304-BDC20E843C8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brightnessContrast bright="-3000" contrast="5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78468" y="112176"/>
            <a:ext cx="2365549" cy="2365549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ACF329-656E-4C6E-B59D-D510B3F4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604" y="307929"/>
            <a:ext cx="2588384" cy="10113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dirty="0"/>
              <a:t>My</a:t>
            </a:r>
            <a:br>
              <a:rPr lang="en-US" sz="2600" dirty="0"/>
            </a:br>
            <a:r>
              <a:rPr lang="en-US" sz="2600" dirty="0"/>
              <a:t>Name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EE4C645-1DE5-43E2-BDF7-B4CE02588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771218"/>
              </p:ext>
            </p:extLst>
          </p:nvPr>
        </p:nvGraphicFramePr>
        <p:xfrm>
          <a:off x="281058" y="2288923"/>
          <a:ext cx="4849380" cy="2387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272">
                  <a:extLst>
                    <a:ext uri="{9D8B030D-6E8A-4147-A177-3AD203B41FA5}">
                      <a16:colId xmlns:a16="http://schemas.microsoft.com/office/drawing/2014/main" val="1983732998"/>
                    </a:ext>
                  </a:extLst>
                </a:gridCol>
                <a:gridCol w="2941108">
                  <a:extLst>
                    <a:ext uri="{9D8B030D-6E8A-4147-A177-3AD203B41FA5}">
                      <a16:colId xmlns:a16="http://schemas.microsoft.com/office/drawing/2014/main" val="1337130080"/>
                    </a:ext>
                  </a:extLst>
                </a:gridCol>
              </a:tblGrid>
              <a:tr h="270170">
                <a:tc gridSpan="2">
                  <a:txBody>
                    <a:bodyPr/>
                    <a:lstStyle/>
                    <a:p>
                      <a:pPr marL="6350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Quote:  </a:t>
                      </a:r>
                    </a:p>
                  </a:txBody>
                  <a:tcPr marL="0" marR="0" marT="18288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3038" marR="0" lvl="0" indent="-112713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956054"/>
                  </a:ext>
                </a:extLst>
              </a:tr>
              <a:tr h="946369"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A4095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Background</a:t>
                      </a:r>
                    </a:p>
                    <a:p>
                      <a:pPr marL="173038" marR="0" lvl="0" indent="-109538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Family</a:t>
                      </a:r>
                    </a:p>
                    <a:p>
                      <a:pPr marL="173038" marR="0" lvl="0" indent="-109538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Culture</a:t>
                      </a:r>
                    </a:p>
                    <a:p>
                      <a:pPr marL="173038" marR="0" lvl="0" indent="-109538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Habits</a:t>
                      </a:r>
                    </a:p>
                    <a:p>
                      <a:pPr marL="173038" marR="0" lvl="0" indent="-109538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Hobbies/interests</a:t>
                      </a:r>
                      <a:endParaRPr lang="en-US" sz="14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Pain Points/Challenges</a:t>
                      </a:r>
                    </a:p>
                    <a:p>
                      <a:pPr marL="173038" marR="0" lvl="0" indent="-112713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can you help them do or solve? </a:t>
                      </a:r>
                    </a:p>
                    <a:p>
                      <a:pPr marL="173038" marR="0" lvl="0" indent="-112713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are common complaints about our organization?</a:t>
                      </a:r>
                    </a:p>
                    <a:p>
                      <a:pPr marL="173038" marR="0" lvl="0" indent="-112713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are common complaints they have with our competitors?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562947"/>
                  </a:ext>
                </a:extLst>
              </a:tr>
              <a:tr h="1149495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Needs</a:t>
                      </a:r>
                    </a:p>
                    <a:p>
                      <a:pPr marL="173038" marR="0" lvl="0" indent="-11430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Information needs</a:t>
                      </a:r>
                    </a:p>
                    <a:p>
                      <a:pPr marL="173038" marR="0" lvl="0" indent="-11430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Service needs</a:t>
                      </a:r>
                    </a:p>
                    <a:p>
                      <a:pPr marL="173038" marR="0" lvl="0" indent="-11430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do they value?</a:t>
                      </a:r>
                    </a:p>
                    <a:p>
                      <a:pPr marL="173038" marR="0" lvl="0" indent="-11430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are their goals? </a:t>
                      </a:r>
                    </a:p>
                    <a:p>
                      <a:pPr marL="173038" marR="0" lvl="0" indent="-11430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experience do they want?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kern="120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Insights and Opportunities</a:t>
                      </a:r>
                    </a:p>
                    <a:p>
                      <a:pPr marL="285750" indent="-168275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have you learned from their characteristics, needs, and challenges? </a:t>
                      </a:r>
                    </a:p>
                    <a:p>
                      <a:pPr marL="285750" indent="-168275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What solutions can we give them? </a:t>
                      </a:r>
                    </a:p>
                    <a:p>
                      <a:pPr marL="285750" indent="-168275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How will our solution differentiate us from the competition?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4947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D03807-46AA-4E2F-AF33-136579AE8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336218"/>
              </p:ext>
            </p:extLst>
          </p:nvPr>
        </p:nvGraphicFramePr>
        <p:xfrm>
          <a:off x="2563004" y="1805233"/>
          <a:ext cx="989892" cy="266700"/>
        </p:xfrm>
        <a:graphic>
          <a:graphicData uri="http://schemas.openxmlformats.org/drawingml/2006/table">
            <a:tbl>
              <a:tblPr firstRow="1" bandRow="1">
                <a:effectLst/>
                <a:tableStyleId>{E269D01E-BC32-4049-B463-5C60D7B0CCD2}</a:tableStyleId>
              </a:tblPr>
              <a:tblGrid>
                <a:gridCol w="989892">
                  <a:extLst>
                    <a:ext uri="{9D8B030D-6E8A-4147-A177-3AD203B41FA5}">
                      <a16:colId xmlns:a16="http://schemas.microsoft.com/office/drawing/2014/main" val="4141538096"/>
                    </a:ext>
                  </a:extLst>
                </a:gridCol>
              </a:tblGrid>
              <a:tr h="185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bg1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Trait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20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69BA1E5-02F6-1D94-64E8-D83D43E9D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920229"/>
              </p:ext>
            </p:extLst>
          </p:nvPr>
        </p:nvGraphicFramePr>
        <p:xfrm>
          <a:off x="1995205" y="1395383"/>
          <a:ext cx="989892" cy="266700"/>
        </p:xfrm>
        <a:graphic>
          <a:graphicData uri="http://schemas.openxmlformats.org/drawingml/2006/table">
            <a:tbl>
              <a:tblPr firstRow="1" bandRow="1">
                <a:effectLst/>
                <a:tableStyleId>{E269D01E-BC32-4049-B463-5C60D7B0CCD2}</a:tableStyleId>
              </a:tblPr>
              <a:tblGrid>
                <a:gridCol w="989892">
                  <a:extLst>
                    <a:ext uri="{9D8B030D-6E8A-4147-A177-3AD203B41FA5}">
                      <a16:colId xmlns:a16="http://schemas.microsoft.com/office/drawing/2014/main" val="4141538096"/>
                    </a:ext>
                  </a:extLst>
                </a:gridCol>
              </a:tblGrid>
              <a:tr h="185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bg1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Trait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2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8E043F7-DE25-37E5-8B5E-3B3CF0498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406755"/>
              </p:ext>
            </p:extLst>
          </p:nvPr>
        </p:nvGraphicFramePr>
        <p:xfrm>
          <a:off x="3120948" y="1395383"/>
          <a:ext cx="989892" cy="266700"/>
        </p:xfrm>
        <a:graphic>
          <a:graphicData uri="http://schemas.openxmlformats.org/drawingml/2006/table">
            <a:tbl>
              <a:tblPr firstRow="1" bandRow="1">
                <a:effectLst/>
                <a:tableStyleId>{E269D01E-BC32-4049-B463-5C60D7B0CCD2}</a:tableStyleId>
              </a:tblPr>
              <a:tblGrid>
                <a:gridCol w="989892">
                  <a:extLst>
                    <a:ext uri="{9D8B030D-6E8A-4147-A177-3AD203B41FA5}">
                      <a16:colId xmlns:a16="http://schemas.microsoft.com/office/drawing/2014/main" val="4141538096"/>
                    </a:ext>
                  </a:extLst>
                </a:gridCol>
              </a:tblGrid>
              <a:tr h="185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bg1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Trait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20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69A6E42-7160-9286-6700-CBEB74BDD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005624"/>
              </p:ext>
            </p:extLst>
          </p:nvPr>
        </p:nvGraphicFramePr>
        <p:xfrm>
          <a:off x="3688748" y="1805233"/>
          <a:ext cx="989892" cy="266700"/>
        </p:xfrm>
        <a:graphic>
          <a:graphicData uri="http://schemas.openxmlformats.org/drawingml/2006/table">
            <a:tbl>
              <a:tblPr firstRow="1" bandRow="1">
                <a:effectLst/>
                <a:tableStyleId>{E269D01E-BC32-4049-B463-5C60D7B0CCD2}</a:tableStyleId>
              </a:tblPr>
              <a:tblGrid>
                <a:gridCol w="989892">
                  <a:extLst>
                    <a:ext uri="{9D8B030D-6E8A-4147-A177-3AD203B41FA5}">
                      <a16:colId xmlns:a16="http://schemas.microsoft.com/office/drawing/2014/main" val="4141538096"/>
                    </a:ext>
                  </a:extLst>
                </a:gridCol>
              </a:tblGrid>
              <a:tr h="185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bg1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Trait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206"/>
                  </a:ext>
                </a:extLst>
              </a:tr>
            </a:tbl>
          </a:graphicData>
        </a:graphic>
      </p:graphicFrame>
      <p:graphicFrame>
        <p:nvGraphicFramePr>
          <p:cNvPr id="28" name="Table 28">
            <a:extLst>
              <a:ext uri="{FF2B5EF4-FFF2-40B4-BE49-F238E27FC236}">
                <a16:creationId xmlns:a16="http://schemas.microsoft.com/office/drawing/2014/main" id="{D6A8146E-C1F0-6615-CEA6-96CA0344D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266323"/>
              </p:ext>
            </p:extLst>
          </p:nvPr>
        </p:nvGraphicFramePr>
        <p:xfrm>
          <a:off x="3835369" y="411665"/>
          <a:ext cx="4960620" cy="46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3900074778"/>
                    </a:ext>
                  </a:extLst>
                </a:gridCol>
                <a:gridCol w="1404803">
                  <a:extLst>
                    <a:ext uri="{9D8B030D-6E8A-4147-A177-3AD203B41FA5}">
                      <a16:colId xmlns:a16="http://schemas.microsoft.com/office/drawing/2014/main" val="606154178"/>
                    </a:ext>
                  </a:extLst>
                </a:gridCol>
                <a:gridCol w="791570">
                  <a:extLst>
                    <a:ext uri="{9D8B030D-6E8A-4147-A177-3AD203B41FA5}">
                      <a16:colId xmlns:a16="http://schemas.microsoft.com/office/drawing/2014/main" val="3920301153"/>
                    </a:ext>
                  </a:extLst>
                </a:gridCol>
                <a:gridCol w="2040347">
                  <a:extLst>
                    <a:ext uri="{9D8B030D-6E8A-4147-A177-3AD203B41FA5}">
                      <a16:colId xmlns:a16="http://schemas.microsoft.com/office/drawing/2014/main" val="2261502086"/>
                    </a:ext>
                  </a:extLst>
                </a:gridCol>
              </a:tblGrid>
              <a:tr h="223188"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Age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Occupation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657949"/>
                  </a:ext>
                </a:extLst>
              </a:tr>
              <a:tr h="240691"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Location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Education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7853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D2BE01E-C057-CFF7-4ED8-2651FC620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4072"/>
              </p:ext>
            </p:extLst>
          </p:nvPr>
        </p:nvGraphicFramePr>
        <p:xfrm>
          <a:off x="1437260" y="1805043"/>
          <a:ext cx="989892" cy="266700"/>
        </p:xfrm>
        <a:graphic>
          <a:graphicData uri="http://schemas.openxmlformats.org/drawingml/2006/table">
            <a:tbl>
              <a:tblPr firstRow="1" bandRow="1">
                <a:effectLst/>
                <a:tableStyleId>{E269D01E-BC32-4049-B463-5C60D7B0CCD2}</a:tableStyleId>
              </a:tblPr>
              <a:tblGrid>
                <a:gridCol w="989892">
                  <a:extLst>
                    <a:ext uri="{9D8B030D-6E8A-4147-A177-3AD203B41FA5}">
                      <a16:colId xmlns:a16="http://schemas.microsoft.com/office/drawing/2014/main" val="4141538096"/>
                    </a:ext>
                  </a:extLst>
                </a:gridCol>
              </a:tblGrid>
              <a:tr h="185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bg1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Trait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6C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206"/>
                  </a:ext>
                </a:extLst>
              </a:tr>
            </a:tbl>
          </a:graphicData>
        </a:graphic>
      </p:graphicFrame>
      <p:grpSp>
        <p:nvGrpSpPr>
          <p:cNvPr id="51" name="Group 50">
            <a:extLst>
              <a:ext uri="{FF2B5EF4-FFF2-40B4-BE49-F238E27FC236}">
                <a16:creationId xmlns:a16="http://schemas.microsoft.com/office/drawing/2014/main" id="{0B7AC79F-F105-C7AA-F7A5-6737DC13E7D3}"/>
              </a:ext>
            </a:extLst>
          </p:cNvPr>
          <p:cNvGrpSpPr/>
          <p:nvPr/>
        </p:nvGrpSpPr>
        <p:grpSpPr>
          <a:xfrm>
            <a:off x="5493227" y="2546028"/>
            <a:ext cx="3295938" cy="1284351"/>
            <a:chOff x="5537031" y="3708147"/>
            <a:chExt cx="3036680" cy="1284351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15C8E47-D727-A57E-9607-6568140F4BF6}"/>
                </a:ext>
              </a:extLst>
            </p:cNvPr>
            <p:cNvGrpSpPr/>
            <p:nvPr/>
          </p:nvGrpSpPr>
          <p:grpSpPr>
            <a:xfrm>
              <a:off x="5537031" y="3708147"/>
              <a:ext cx="2649403" cy="1284351"/>
              <a:chOff x="5539341" y="2693899"/>
              <a:chExt cx="2649403" cy="1284351"/>
            </a:xfrm>
          </p:grpSpPr>
          <p:graphicFrame>
            <p:nvGraphicFramePr>
              <p:cNvPr id="31" name="Chart 30">
                <a:extLst>
                  <a:ext uri="{FF2B5EF4-FFF2-40B4-BE49-F238E27FC236}">
                    <a16:creationId xmlns:a16="http://schemas.microsoft.com/office/drawing/2014/main" id="{47451589-CCD8-E99A-B374-C6CD4C67661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167297405"/>
                  </p:ext>
                </p:extLst>
              </p:nvPr>
            </p:nvGraphicFramePr>
            <p:xfrm>
              <a:off x="5539341" y="2693899"/>
              <a:ext cx="2649403" cy="128435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33" name="Teardrop 32">
                <a:extLst>
                  <a:ext uri="{FF2B5EF4-FFF2-40B4-BE49-F238E27FC236}">
                    <a16:creationId xmlns:a16="http://schemas.microsoft.com/office/drawing/2014/main" id="{5B69C705-6DE5-A610-3EBC-9ABB91B9A6D4}"/>
                  </a:ext>
                </a:extLst>
              </p:cNvPr>
              <p:cNvSpPr/>
              <p:nvPr/>
            </p:nvSpPr>
            <p:spPr>
              <a:xfrm>
                <a:off x="6697062" y="2853474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ardrop 36">
                <a:extLst>
                  <a:ext uri="{FF2B5EF4-FFF2-40B4-BE49-F238E27FC236}">
                    <a16:creationId xmlns:a16="http://schemas.microsoft.com/office/drawing/2014/main" id="{47A22F42-00C4-93B5-8927-A918AEE43DF6}"/>
                  </a:ext>
                </a:extLst>
              </p:cNvPr>
              <p:cNvSpPr/>
              <p:nvPr/>
            </p:nvSpPr>
            <p:spPr>
              <a:xfrm>
                <a:off x="7322611" y="3054559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ardrop 37">
                <a:extLst>
                  <a:ext uri="{FF2B5EF4-FFF2-40B4-BE49-F238E27FC236}">
                    <a16:creationId xmlns:a16="http://schemas.microsoft.com/office/drawing/2014/main" id="{B2F64A9D-3087-63C2-9E36-A5BC163E6376}"/>
                  </a:ext>
                </a:extLst>
              </p:cNvPr>
              <p:cNvSpPr/>
              <p:nvPr/>
            </p:nvSpPr>
            <p:spPr>
              <a:xfrm>
                <a:off x="7712226" y="3251237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ardrop 38">
                <a:extLst>
                  <a:ext uri="{FF2B5EF4-FFF2-40B4-BE49-F238E27FC236}">
                    <a16:creationId xmlns:a16="http://schemas.microsoft.com/office/drawing/2014/main" id="{68FB6D32-8C49-CA20-53D7-D037C2CC6A1E}"/>
                  </a:ext>
                </a:extLst>
              </p:cNvPr>
              <p:cNvSpPr/>
              <p:nvPr/>
            </p:nvSpPr>
            <p:spPr>
              <a:xfrm>
                <a:off x="7144705" y="3449808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ardrop 39">
                <a:extLst>
                  <a:ext uri="{FF2B5EF4-FFF2-40B4-BE49-F238E27FC236}">
                    <a16:creationId xmlns:a16="http://schemas.microsoft.com/office/drawing/2014/main" id="{A6BC3885-F42B-F6B9-C137-52282860DCC9}"/>
                  </a:ext>
                </a:extLst>
              </p:cNvPr>
              <p:cNvSpPr/>
              <p:nvPr/>
            </p:nvSpPr>
            <p:spPr>
              <a:xfrm>
                <a:off x="7477760" y="3658630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8B76094-7C10-4517-2688-61BEF6BA5F36}"/>
                </a:ext>
              </a:extLst>
            </p:cNvPr>
            <p:cNvSpPr txBox="1"/>
            <p:nvPr/>
          </p:nvSpPr>
          <p:spPr>
            <a:xfrm rot="5400000">
              <a:off x="7901892" y="4196434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2A409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Motivation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17F85DD-B89A-1A35-935B-494E253D62C7}"/>
              </a:ext>
            </a:extLst>
          </p:cNvPr>
          <p:cNvGrpSpPr/>
          <p:nvPr/>
        </p:nvGrpSpPr>
        <p:grpSpPr>
          <a:xfrm>
            <a:off x="5164558" y="3776880"/>
            <a:ext cx="3631431" cy="1077787"/>
            <a:chOff x="5539757" y="2820954"/>
            <a:chExt cx="3429125" cy="1077787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2409B26-086A-6653-2597-7373D88068E4}"/>
                </a:ext>
              </a:extLst>
            </p:cNvPr>
            <p:cNvGrpSpPr/>
            <p:nvPr/>
          </p:nvGrpSpPr>
          <p:grpSpPr>
            <a:xfrm>
              <a:off x="5539757" y="2820954"/>
              <a:ext cx="2974885" cy="1077787"/>
              <a:chOff x="5539757" y="3816634"/>
              <a:chExt cx="2974885" cy="1077787"/>
            </a:xfrm>
          </p:grpSpPr>
          <p:graphicFrame>
            <p:nvGraphicFramePr>
              <p:cNvPr id="15" name="Chart 14">
                <a:extLst>
                  <a:ext uri="{FF2B5EF4-FFF2-40B4-BE49-F238E27FC236}">
                    <a16:creationId xmlns:a16="http://schemas.microsoft.com/office/drawing/2014/main" id="{2B9F9576-2353-FFE3-5EA2-DF13FC0411C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35792748"/>
                  </p:ext>
                </p:extLst>
              </p:nvPr>
            </p:nvGraphicFramePr>
            <p:xfrm>
              <a:off x="5539757" y="3816634"/>
              <a:ext cx="2974885" cy="107778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41" name="Teardrop 40">
                <a:extLst>
                  <a:ext uri="{FF2B5EF4-FFF2-40B4-BE49-F238E27FC236}">
                    <a16:creationId xmlns:a16="http://schemas.microsoft.com/office/drawing/2014/main" id="{157046BE-9FA0-6473-C0F0-E5476176B646}"/>
                  </a:ext>
                </a:extLst>
              </p:cNvPr>
              <p:cNvSpPr/>
              <p:nvPr/>
            </p:nvSpPr>
            <p:spPr>
              <a:xfrm>
                <a:off x="7159528" y="4541460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ardrop 41">
                <a:extLst>
                  <a:ext uri="{FF2B5EF4-FFF2-40B4-BE49-F238E27FC236}">
                    <a16:creationId xmlns:a16="http://schemas.microsoft.com/office/drawing/2014/main" id="{8A2E9681-BC78-2AA2-A017-060619D8A751}"/>
                  </a:ext>
                </a:extLst>
              </p:cNvPr>
              <p:cNvSpPr/>
              <p:nvPr/>
            </p:nvSpPr>
            <p:spPr>
              <a:xfrm>
                <a:off x="7762238" y="4279445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ardrop 42">
                <a:extLst>
                  <a:ext uri="{FF2B5EF4-FFF2-40B4-BE49-F238E27FC236}">
                    <a16:creationId xmlns:a16="http://schemas.microsoft.com/office/drawing/2014/main" id="{F9E72A92-5FDA-76BA-5E03-346F9FB4F2B2}"/>
                  </a:ext>
                </a:extLst>
              </p:cNvPr>
              <p:cNvSpPr/>
              <p:nvPr/>
            </p:nvSpPr>
            <p:spPr>
              <a:xfrm>
                <a:off x="7433631" y="4008681"/>
                <a:ext cx="155149" cy="156506"/>
              </a:xfrm>
              <a:prstGeom prst="teardrop">
                <a:avLst/>
              </a:prstGeom>
              <a:solidFill>
                <a:srgbClr val="2A4095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70047B6-B87B-D79E-EE42-3138FC842ED3}"/>
                </a:ext>
              </a:extLst>
            </p:cNvPr>
            <p:cNvSpPr txBox="1"/>
            <p:nvPr/>
          </p:nvSpPr>
          <p:spPr>
            <a:xfrm rot="5400000">
              <a:off x="8177319" y="3098237"/>
              <a:ext cx="105990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A409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Technical</a:t>
              </a:r>
            </a:p>
            <a:p>
              <a:pPr algn="ctr"/>
              <a:r>
                <a:rPr lang="en-US" sz="1400" dirty="0">
                  <a:solidFill>
                    <a:srgbClr val="2A409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Experience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F3D9B9-9C51-EE72-974D-C787FDD6B902}"/>
              </a:ext>
            </a:extLst>
          </p:cNvPr>
          <p:cNvGrpSpPr/>
          <p:nvPr/>
        </p:nvGrpSpPr>
        <p:grpSpPr>
          <a:xfrm>
            <a:off x="4938375" y="1315176"/>
            <a:ext cx="3857614" cy="1284351"/>
            <a:chOff x="4938375" y="1315176"/>
            <a:chExt cx="3857614" cy="1284351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724908B5-3064-EAC4-3D9A-09CECA6763A5}"/>
                </a:ext>
              </a:extLst>
            </p:cNvPr>
            <p:cNvGrpSpPr/>
            <p:nvPr/>
          </p:nvGrpSpPr>
          <p:grpSpPr>
            <a:xfrm>
              <a:off x="4938375" y="1315176"/>
              <a:ext cx="3857614" cy="1284351"/>
              <a:chOff x="4938375" y="1487896"/>
              <a:chExt cx="3857614" cy="1284351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828F9795-787E-8D4E-C522-31036B19E4AE}"/>
                  </a:ext>
                </a:extLst>
              </p:cNvPr>
              <p:cNvGrpSpPr/>
              <p:nvPr/>
            </p:nvGrpSpPr>
            <p:grpSpPr>
              <a:xfrm>
                <a:off x="4938375" y="1487896"/>
                <a:ext cx="3749189" cy="1284351"/>
                <a:chOff x="1341735" y="1437096"/>
                <a:chExt cx="3749189" cy="1284351"/>
              </a:xfrm>
            </p:grpSpPr>
            <p:graphicFrame>
              <p:nvGraphicFramePr>
                <p:cNvPr id="22" name="Chart 21">
                  <a:extLst>
                    <a:ext uri="{FF2B5EF4-FFF2-40B4-BE49-F238E27FC236}">
                      <a16:creationId xmlns:a16="http://schemas.microsoft.com/office/drawing/2014/main" id="{2C095213-F79B-7F90-E8AF-D34AA09B7743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2551293658"/>
                    </p:ext>
                  </p:extLst>
                </p:nvPr>
              </p:nvGraphicFramePr>
              <p:xfrm>
                <a:off x="1341735" y="1437096"/>
                <a:ext cx="2974885" cy="1284351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AD0CBAE-1CFE-2C86-098A-97BB9B2A1151}"/>
                    </a:ext>
                  </a:extLst>
                </p:cNvPr>
                <p:cNvSpPr txBox="1"/>
                <p:nvPr/>
              </p:nvSpPr>
              <p:spPr>
                <a:xfrm>
                  <a:off x="4146086" y="1545979"/>
                  <a:ext cx="944838" cy="10618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:r>
                    <a:rPr lang="en-US" sz="1200" dirty="0">
                      <a:solidFill>
                        <a:srgbClr val="2A4095"/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Liberal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US" sz="1200" dirty="0">
                      <a:solidFill>
                        <a:srgbClr val="2A4095"/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Extrovert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US" sz="1200" dirty="0">
                      <a:solidFill>
                        <a:srgbClr val="2A4095"/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Creative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US" sz="1200" dirty="0">
                      <a:solidFill>
                        <a:srgbClr val="2A4095"/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Active</a:t>
                  </a:r>
                </a:p>
              </p:txBody>
            </p:sp>
          </p:grp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4F5083C-84E1-57CC-CDCB-F76E1F9B5087}"/>
                  </a:ext>
                </a:extLst>
              </p:cNvPr>
              <p:cNvSpPr txBox="1"/>
              <p:nvPr/>
            </p:nvSpPr>
            <p:spPr>
              <a:xfrm rot="5400000">
                <a:off x="8103331" y="1976183"/>
                <a:ext cx="1077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2A4095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Personality</a:t>
                </a:r>
              </a:p>
            </p:txBody>
          </p:sp>
        </p:grpSp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6E40B00C-8CF8-DBA7-77AE-C3696791A900}"/>
                </a:ext>
              </a:extLst>
            </p:cNvPr>
            <p:cNvSpPr/>
            <p:nvPr/>
          </p:nvSpPr>
          <p:spPr>
            <a:xfrm>
              <a:off x="6983833" y="1498377"/>
              <a:ext cx="155149" cy="156506"/>
            </a:xfrm>
            <a:prstGeom prst="teardrop">
              <a:avLst/>
            </a:prstGeom>
            <a:solidFill>
              <a:srgbClr val="2A4095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ardrop 5">
              <a:extLst>
                <a:ext uri="{FF2B5EF4-FFF2-40B4-BE49-F238E27FC236}">
                  <a16:creationId xmlns:a16="http://schemas.microsoft.com/office/drawing/2014/main" id="{0954AADD-336B-C6C1-4F85-01ADE910E03F}"/>
                </a:ext>
              </a:extLst>
            </p:cNvPr>
            <p:cNvSpPr/>
            <p:nvPr/>
          </p:nvSpPr>
          <p:spPr>
            <a:xfrm>
              <a:off x="6554343" y="2000724"/>
              <a:ext cx="155149" cy="156506"/>
            </a:xfrm>
            <a:prstGeom prst="teardrop">
              <a:avLst/>
            </a:prstGeom>
            <a:solidFill>
              <a:srgbClr val="2A4095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ardrop 6">
              <a:extLst>
                <a:ext uri="{FF2B5EF4-FFF2-40B4-BE49-F238E27FC236}">
                  <a16:creationId xmlns:a16="http://schemas.microsoft.com/office/drawing/2014/main" id="{D180B1A5-CA55-7433-3D02-444A39C36C9D}"/>
                </a:ext>
              </a:extLst>
            </p:cNvPr>
            <p:cNvSpPr/>
            <p:nvPr/>
          </p:nvSpPr>
          <p:spPr>
            <a:xfrm>
              <a:off x="7178570" y="1757126"/>
              <a:ext cx="155149" cy="156506"/>
            </a:xfrm>
            <a:prstGeom prst="teardrop">
              <a:avLst/>
            </a:prstGeom>
            <a:solidFill>
              <a:srgbClr val="2A4095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ardrop 10">
              <a:extLst>
                <a:ext uri="{FF2B5EF4-FFF2-40B4-BE49-F238E27FC236}">
                  <a16:creationId xmlns:a16="http://schemas.microsoft.com/office/drawing/2014/main" id="{E67259F1-F4E0-EDEF-83F2-A229C7665E46}"/>
                </a:ext>
              </a:extLst>
            </p:cNvPr>
            <p:cNvSpPr/>
            <p:nvPr/>
          </p:nvSpPr>
          <p:spPr>
            <a:xfrm>
              <a:off x="6724991" y="2260684"/>
              <a:ext cx="155149" cy="156506"/>
            </a:xfrm>
            <a:prstGeom prst="teardrop">
              <a:avLst/>
            </a:prstGeom>
            <a:solidFill>
              <a:srgbClr val="2A4095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9580833"/>
      </p:ext>
    </p:extLst>
  </p:cSld>
  <p:clrMapOvr>
    <a:masterClrMapping/>
  </p:clrMapOvr>
</p:sld>
</file>

<file path=ppt/theme/theme1.xml><?xml version="1.0" encoding="utf-8"?>
<a:theme xmlns:a="http://schemas.openxmlformats.org/drawingml/2006/main" name="NETMIND 2019 - 01">
  <a:themeElements>
    <a:clrScheme name="NETMIND 2019 - 01">
      <a:dk1>
        <a:srgbClr val="009EE0"/>
      </a:dk1>
      <a:lt1>
        <a:srgbClr val="FFFFFF"/>
      </a:lt1>
      <a:dk2>
        <a:srgbClr val="000000"/>
      </a:dk2>
      <a:lt2>
        <a:srgbClr val="BCBCBC"/>
      </a:lt2>
      <a:accent1>
        <a:srgbClr val="009EE0"/>
      </a:accent1>
      <a:accent2>
        <a:srgbClr val="3BC4EC"/>
      </a:accent2>
      <a:accent3>
        <a:srgbClr val="0071B0"/>
      </a:accent3>
      <a:accent4>
        <a:srgbClr val="FCA838"/>
      </a:accent4>
      <a:accent5>
        <a:srgbClr val="99C441"/>
      </a:accent5>
      <a:accent6>
        <a:srgbClr val="B81AE9"/>
      </a:accent6>
      <a:hlink>
        <a:srgbClr val="009EE0"/>
      </a:hlink>
      <a:folHlink>
        <a:srgbClr val="0071B0"/>
      </a:folHlink>
    </a:clrScheme>
    <a:fontScheme name="Netmin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TMIND 2019 - 01" id="{E9B3DEA8-F972-4AE1-BD94-74CB9568FD42}" vid="{4897FBFD-E67D-434C-B492-C934DB4E6C5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09d73a-ef42-42f2-95c6-7e6fabcd35b3" xsi:nil="true"/>
    <lcf76f155ced4ddcb4097134ff3c332f xmlns="657258df-f8ee-4290-981a-2b244004bfa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01BF478A5EFA418128E88F0481B462" ma:contentTypeVersion="14" ma:contentTypeDescription="Create a new document." ma:contentTypeScope="" ma:versionID="42fcb4545ba585e083489a20aa11a887">
  <xsd:schema xmlns:xsd="http://www.w3.org/2001/XMLSchema" xmlns:xs="http://www.w3.org/2001/XMLSchema" xmlns:p="http://schemas.microsoft.com/office/2006/metadata/properties" xmlns:ns2="657258df-f8ee-4290-981a-2b244004bfad" xmlns:ns3="6a09d73a-ef42-42f2-95c6-7e6fabcd35b3" targetNamespace="http://schemas.microsoft.com/office/2006/metadata/properties" ma:root="true" ma:fieldsID="6bf5154040be5a4140ac770c47565df4" ns2:_="" ns3:_="">
    <xsd:import namespace="657258df-f8ee-4290-981a-2b244004bfad"/>
    <xsd:import namespace="6a09d73a-ef42-42f2-95c6-7e6fabcd35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258df-f8ee-4290-981a-2b244004b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7f8931c-8512-4883-a612-d98b71a495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9d73a-ef42-42f2-95c6-7e6fabcd35b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821fde2-35f2-4edf-a391-e5288c705dfa}" ma:internalName="TaxCatchAll" ma:showField="CatchAllData" ma:web="6a09d73a-ef42-42f2-95c6-7e6fabcd35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35023F-6B26-4ACA-A7B8-F1E9D2028D3D}">
  <ds:schemaRefs>
    <ds:schemaRef ds:uri="http://schemas.microsoft.com/office/2006/metadata/properties"/>
    <ds:schemaRef ds:uri="http://schemas.microsoft.com/office/infopath/2007/PartnerControls"/>
    <ds:schemaRef ds:uri="6a09d73a-ef42-42f2-95c6-7e6fabcd35b3"/>
    <ds:schemaRef ds:uri="657258df-f8ee-4290-981a-2b244004bfad"/>
  </ds:schemaRefs>
</ds:datastoreItem>
</file>

<file path=customXml/itemProps2.xml><?xml version="1.0" encoding="utf-8"?>
<ds:datastoreItem xmlns:ds="http://schemas.openxmlformats.org/officeDocument/2006/customXml" ds:itemID="{CCF16DB2-1687-44F7-9A6E-5D231DC1EE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7258df-f8ee-4290-981a-2b244004bfad"/>
    <ds:schemaRef ds:uri="6a09d73a-ef42-42f2-95c6-7e6fabcd3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1405CE-2045-48DF-851F-DEFD9F907C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42440</TotalTime>
  <Words>114</Words>
  <Application>Microsoft Macintosh PowerPoint</Application>
  <PresentationFormat>On-screen Show (16:9)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 SemiBold</vt:lpstr>
      <vt:lpstr>Open Sans SemiBold</vt:lpstr>
      <vt:lpstr>Roboto</vt:lpstr>
      <vt:lpstr>Tahoma</vt:lpstr>
      <vt:lpstr>NETMIND 2019 - 01</vt:lpstr>
      <vt:lpstr>My Name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Course Design Canvas</dc:title>
  <dc:creator>Miquel Rodríguez Aranda</dc:creator>
  <cp:lastModifiedBy>Kathy Claycomb</cp:lastModifiedBy>
  <cp:revision>195</cp:revision>
  <cp:lastPrinted>2019-06-18T23:22:51Z</cp:lastPrinted>
  <dcterms:created xsi:type="dcterms:W3CDTF">2016-04-11T15:47:06Z</dcterms:created>
  <dcterms:modified xsi:type="dcterms:W3CDTF">2023-10-31T14:08:43Z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0x010100B801BF478A5EFA418128E88F0481B462</vt:lpwstr>
  </property>
  <property fmtid="{D5CDD505-2E9C-101B-9397-08002B2CF9AE}" pid="3" name="MediaServiceImageTags">
    <vt:lpwstr/>
  </property>
</Properties>
</file>