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3073" r:id="rId5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6C1B"/>
    <a:srgbClr val="F8DBC8"/>
    <a:srgbClr val="F2BC97"/>
    <a:srgbClr val="515ABB"/>
    <a:srgbClr val="2A4095"/>
    <a:srgbClr val="E6AA7B"/>
    <a:srgbClr val="101B9B"/>
    <a:srgbClr val="EDF0F7"/>
    <a:srgbClr val="BAC5E0"/>
    <a:srgbClr val="A1B0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71" d="100"/>
          <a:sy n="171" d="100"/>
        </p:scale>
        <p:origin x="50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9493A5-61BE-4F24-8CD3-B06F2AFD2E85}" type="datetimeFigureOut">
              <a:rPr lang="en-US" smtClean="0"/>
              <a:t>10/31/23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2E44F-EFA0-42E8-892D-E015623E2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350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Sing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C86C0F0-996E-427B-8D5D-F6705AC467DF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58961" y="1520687"/>
            <a:ext cx="8626079" cy="334063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10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80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50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noProof="0" dirty="0"/>
              <a:t>Click to modify the text styles of the pattern 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96B4098B-75E5-AEFC-140C-AF7CBCFB752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0946" y="4669091"/>
            <a:ext cx="1056947" cy="3625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9BEFB3A-C83B-F95E-8427-198777D1C6DE}"/>
              </a:ext>
            </a:extLst>
          </p:cNvPr>
          <p:cNvSpPr txBox="1"/>
          <p:nvPr userDrawn="1"/>
        </p:nvSpPr>
        <p:spPr>
          <a:xfrm>
            <a:off x="3391623" y="4841112"/>
            <a:ext cx="54614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100" dirty="0">
                <a:solidFill>
                  <a:srgbClr val="9BA9E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b2ttraining.com  |  972.640.7076 				    © 2023 B2T Solutions LLC</a:t>
            </a:r>
            <a:endParaRPr lang="en-US" sz="1100" dirty="0">
              <a:effectLst/>
              <a:latin typeface="Roboto" panose="020000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B4F1D07-32E9-9338-55CF-0DC08CC17A8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>
            <a:off x="5486400" y="833087"/>
            <a:ext cx="3657600" cy="36150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2932EE3-9EE3-EAD5-0D2D-B5C30C6620C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1778"/>
            <a:ext cx="3657600" cy="361507"/>
          </a:xfrm>
          <a:prstGeom prst="rect">
            <a:avLst/>
          </a:prstGeom>
        </p:spPr>
      </p:pic>
      <p:sp>
        <p:nvSpPr>
          <p:cNvPr id="11" name="Marcador de título 8">
            <a:extLst>
              <a:ext uri="{FF2B5EF4-FFF2-40B4-BE49-F238E27FC236}">
                <a16:creationId xmlns:a16="http://schemas.microsoft.com/office/drawing/2014/main" id="{2A972311-B848-2165-61A2-C24C014A124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8961" y="182532"/>
            <a:ext cx="8626078" cy="5990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 b="1">
                <a:solidFill>
                  <a:srgbClr val="2A4095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 noProof="0" dirty="0"/>
              <a:t>Content Example - Title</a:t>
            </a:r>
          </a:p>
        </p:txBody>
      </p:sp>
      <p:sp>
        <p:nvSpPr>
          <p:cNvPr id="12" name="Marcador de texto 7">
            <a:extLst>
              <a:ext uri="{FF2B5EF4-FFF2-40B4-BE49-F238E27FC236}">
                <a16:creationId xmlns:a16="http://schemas.microsoft.com/office/drawing/2014/main" id="{F34A9A7E-EDAD-6182-A672-E105EBBC78C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8961" y="544221"/>
            <a:ext cx="8626078" cy="58610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rgbClr val="627AB8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en-US" noProof="0" dirty="0"/>
              <a:t>Content Example – Subtitle</a:t>
            </a:r>
          </a:p>
        </p:txBody>
      </p:sp>
    </p:spTree>
    <p:extLst>
      <p:ext uri="{BB962C8B-B14F-4D97-AF65-F5344CB8AC3E}">
        <p14:creationId xmlns:p14="http://schemas.microsoft.com/office/powerpoint/2010/main" val="319938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7269FA-012C-4C11-849C-B7D796BFB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modify the pattern’s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694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CF329-656E-4C6E-B59D-D510B3F45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>
                <a:solidFill>
                  <a:srgbClr val="2A4095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Customer Journey Map Template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4563DD-A105-8FC5-5A8B-20CB6164CD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8961" y="530471"/>
            <a:ext cx="8626078" cy="586103"/>
          </a:xfrm>
        </p:spPr>
        <p:txBody>
          <a:bodyPr/>
          <a:lstStyle/>
          <a:p>
            <a:r>
              <a:rPr lang="en-US" dirty="0"/>
              <a:t>Customer Journey: </a:t>
            </a:r>
            <a:r>
              <a:rPr lang="en-US" sz="1400" i="1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 name of the journey; the touchpoint or stage of the experience</a:t>
            </a:r>
            <a:endParaRPr lang="en-US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5041D75-358B-B142-C4E7-A725B039CDA5}"/>
              </a:ext>
            </a:extLst>
          </p:cNvPr>
          <p:cNvSpPr/>
          <p:nvPr/>
        </p:nvSpPr>
        <p:spPr>
          <a:xfrm>
            <a:off x="428171" y="1158535"/>
            <a:ext cx="2087702" cy="3473470"/>
          </a:xfrm>
          <a:prstGeom prst="roundRect">
            <a:avLst/>
          </a:prstGeom>
          <a:solidFill>
            <a:srgbClr val="BAC5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ross 10">
            <a:extLst>
              <a:ext uri="{FF2B5EF4-FFF2-40B4-BE49-F238E27FC236}">
                <a16:creationId xmlns:a16="http://schemas.microsoft.com/office/drawing/2014/main" id="{5A45B4DE-F07F-9763-634F-7D56491C2C66}"/>
              </a:ext>
            </a:extLst>
          </p:cNvPr>
          <p:cNvSpPr/>
          <p:nvPr/>
        </p:nvSpPr>
        <p:spPr>
          <a:xfrm>
            <a:off x="2025678" y="2178225"/>
            <a:ext cx="297056" cy="277837"/>
          </a:xfrm>
          <a:prstGeom prst="plus">
            <a:avLst>
              <a:gd name="adj" fmla="val 33570"/>
            </a:avLst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7B45D093-E1DE-BB1C-0F3B-41E6A3E74719}"/>
              </a:ext>
            </a:extLst>
          </p:cNvPr>
          <p:cNvSpPr/>
          <p:nvPr/>
        </p:nvSpPr>
        <p:spPr>
          <a:xfrm>
            <a:off x="4785521" y="1158535"/>
            <a:ext cx="2087702" cy="3473470"/>
          </a:xfrm>
          <a:prstGeom prst="roundRect">
            <a:avLst/>
          </a:prstGeom>
          <a:solidFill>
            <a:srgbClr val="BAC5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DB0480DF-CC60-BD82-119B-B52F6FAD4D45}"/>
              </a:ext>
            </a:extLst>
          </p:cNvPr>
          <p:cNvSpPr/>
          <p:nvPr/>
        </p:nvSpPr>
        <p:spPr>
          <a:xfrm>
            <a:off x="2606846" y="1158535"/>
            <a:ext cx="2087702" cy="3473470"/>
          </a:xfrm>
          <a:prstGeom prst="roundRect">
            <a:avLst/>
          </a:prstGeom>
          <a:solidFill>
            <a:srgbClr val="BAC5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4ABB3CAF-8345-F675-A3D0-1A85D249EDC1}"/>
              </a:ext>
            </a:extLst>
          </p:cNvPr>
          <p:cNvSpPr/>
          <p:nvPr/>
        </p:nvSpPr>
        <p:spPr>
          <a:xfrm>
            <a:off x="6964196" y="1158535"/>
            <a:ext cx="2087702" cy="3473470"/>
          </a:xfrm>
          <a:prstGeom prst="roundRect">
            <a:avLst/>
          </a:prstGeom>
          <a:solidFill>
            <a:srgbClr val="BAC5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84CA739-7A46-B531-8B8D-03EC696EA789}"/>
              </a:ext>
            </a:extLst>
          </p:cNvPr>
          <p:cNvSpPr txBox="1"/>
          <p:nvPr/>
        </p:nvSpPr>
        <p:spPr>
          <a:xfrm>
            <a:off x="428170" y="1164609"/>
            <a:ext cx="20877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EC6C1B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Touchpoint 1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ECEA111-5F9B-B105-5589-E51FEEF728A5}"/>
              </a:ext>
            </a:extLst>
          </p:cNvPr>
          <p:cNvSpPr txBox="1"/>
          <p:nvPr/>
        </p:nvSpPr>
        <p:spPr>
          <a:xfrm>
            <a:off x="428171" y="1461138"/>
            <a:ext cx="2087702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Description: </a:t>
            </a:r>
            <a:r>
              <a:rPr lang="en-US" sz="700" i="1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From user’s point of view, what are they trying to accomplish and why?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8CE42BE-478C-A70C-69F4-DB42F2B6C6A0}"/>
              </a:ext>
            </a:extLst>
          </p:cNvPr>
          <p:cNvSpPr txBox="1"/>
          <p:nvPr/>
        </p:nvSpPr>
        <p:spPr>
          <a:xfrm>
            <a:off x="533023" y="2866328"/>
            <a:ext cx="1917856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Primary emotion(s): </a:t>
            </a:r>
            <a:r>
              <a:rPr lang="en-US" sz="700" i="1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(interested, frustrated, anxious, etc.)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E3B1EFA2-1033-B374-4E63-046398C3D78C}"/>
              </a:ext>
            </a:extLst>
          </p:cNvPr>
          <p:cNvGrpSpPr/>
          <p:nvPr/>
        </p:nvGrpSpPr>
        <p:grpSpPr>
          <a:xfrm>
            <a:off x="114679" y="2747192"/>
            <a:ext cx="255283" cy="294611"/>
            <a:chOff x="143427" y="3306324"/>
            <a:chExt cx="255283" cy="294611"/>
          </a:xfrm>
        </p:grpSpPr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3FCBD794-75A4-8F8C-B184-669CA429BA8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35316" t="11064" r="34687" b="54316"/>
            <a:stretch/>
          </p:blipFill>
          <p:spPr>
            <a:xfrm>
              <a:off x="143427" y="3306324"/>
              <a:ext cx="255283" cy="294611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0F6D5A9C-26C1-EA86-8CBD-1C6E0E7AD927}"/>
                </a:ext>
              </a:extLst>
            </p:cNvPr>
            <p:cNvSpPr/>
            <p:nvPr/>
          </p:nvSpPr>
          <p:spPr>
            <a:xfrm>
              <a:off x="236843" y="3481041"/>
              <a:ext cx="69237" cy="4989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A4968E13-5D09-C205-BAF8-07EF98ABB30A}"/>
                </a:ext>
              </a:extLst>
            </p:cNvPr>
            <p:cNvCxnSpPr>
              <a:cxnSpLocks/>
            </p:cNvCxnSpPr>
            <p:nvPr/>
          </p:nvCxnSpPr>
          <p:spPr>
            <a:xfrm>
              <a:off x="249051" y="3511043"/>
              <a:ext cx="39271" cy="0"/>
            </a:xfrm>
            <a:prstGeom prst="line">
              <a:avLst/>
            </a:prstGeom>
            <a:ln w="9525">
              <a:solidFill>
                <a:srgbClr val="2A40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3" name="Picture 92">
            <a:extLst>
              <a:ext uri="{FF2B5EF4-FFF2-40B4-BE49-F238E27FC236}">
                <a16:creationId xmlns:a16="http://schemas.microsoft.com/office/drawing/2014/main" id="{085C60A7-C0C8-D5B0-8C6A-DADD6BF0D19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  <a14:imgEffect>
                      <a14:brightnessContrast bright="-3000" contrast="51000"/>
                    </a14:imgEffect>
                  </a14:imgLayer>
                </a14:imgProps>
              </a:ext>
            </a:extLst>
          </a:blip>
          <a:srcRect l="35316" t="11064" r="34687" b="54316"/>
          <a:stretch/>
        </p:blipFill>
        <p:spPr>
          <a:xfrm>
            <a:off x="114679" y="2415231"/>
            <a:ext cx="255283" cy="294611"/>
          </a:xfrm>
          <a:prstGeom prst="ellipse">
            <a:avLst/>
          </a:prstGeom>
          <a:effectLst/>
          <a:scene3d>
            <a:camera prst="orthographicFront"/>
            <a:lightRig rig="threePt" dir="t"/>
          </a:scene3d>
          <a:sp3d/>
        </p:spPr>
      </p:pic>
      <p:grpSp>
        <p:nvGrpSpPr>
          <p:cNvPr id="149" name="Group 148">
            <a:extLst>
              <a:ext uri="{FF2B5EF4-FFF2-40B4-BE49-F238E27FC236}">
                <a16:creationId xmlns:a16="http://schemas.microsoft.com/office/drawing/2014/main" id="{4416405B-565D-520E-C0A9-83CD38F50EA2}"/>
              </a:ext>
            </a:extLst>
          </p:cNvPr>
          <p:cNvGrpSpPr/>
          <p:nvPr/>
        </p:nvGrpSpPr>
        <p:grpSpPr>
          <a:xfrm>
            <a:off x="114679" y="3079153"/>
            <a:ext cx="255283" cy="294611"/>
            <a:chOff x="150362" y="3887385"/>
            <a:chExt cx="255283" cy="294611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9B045D0D-D6DA-A97F-8B40-B411981D949B}"/>
                </a:ext>
              </a:extLst>
            </p:cNvPr>
            <p:cNvGrpSpPr/>
            <p:nvPr/>
          </p:nvGrpSpPr>
          <p:grpSpPr>
            <a:xfrm>
              <a:off x="150362" y="3887385"/>
              <a:ext cx="255283" cy="294611"/>
              <a:chOff x="143427" y="3306324"/>
              <a:chExt cx="255283" cy="294611"/>
            </a:xfrm>
          </p:grpSpPr>
          <p:pic>
            <p:nvPicPr>
              <p:cNvPr id="96" name="Picture 95">
                <a:extLst>
                  <a:ext uri="{FF2B5EF4-FFF2-40B4-BE49-F238E27FC236}">
                    <a16:creationId xmlns:a16="http://schemas.microsoft.com/office/drawing/2014/main" id="{6F2D953A-502D-DC6B-44A5-FE70FE1F704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alphaModFix/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colorTemperature colorTemp="7200"/>
                        </a14:imgEffect>
                        <a14:imgEffect>
                          <a14:brightnessContrast bright="-3000" contrast="51000"/>
                        </a14:imgEffect>
                      </a14:imgLayer>
                    </a14:imgProps>
                  </a:ext>
                </a:extLst>
              </a:blip>
              <a:srcRect l="35316" t="11064" r="34687" b="54316"/>
              <a:stretch/>
            </p:blipFill>
            <p:spPr>
              <a:xfrm>
                <a:off x="143427" y="3306324"/>
                <a:ext cx="255283" cy="294611"/>
              </a:xfrm>
              <a:prstGeom prst="ellipse">
                <a:avLst/>
              </a:prstGeom>
              <a:effectLst/>
              <a:scene3d>
                <a:camera prst="orthographicFront"/>
                <a:lightRig rig="threePt" dir="t"/>
              </a:scene3d>
              <a:sp3d/>
            </p:spPr>
          </p:pic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3D2850B6-965D-09DD-7075-0520AFFBD9C2}"/>
                  </a:ext>
                </a:extLst>
              </p:cNvPr>
              <p:cNvSpPr/>
              <p:nvPr/>
            </p:nvSpPr>
            <p:spPr>
              <a:xfrm>
                <a:off x="239224" y="3481041"/>
                <a:ext cx="69237" cy="4571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17" name="Picture 116">
              <a:extLst>
                <a:ext uri="{FF2B5EF4-FFF2-40B4-BE49-F238E27FC236}">
                  <a16:creationId xmlns:a16="http://schemas.microsoft.com/office/drawing/2014/main" id="{31E019FC-BA1D-E64B-426E-4CA9408812E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44676" t="31578" r="44260" b="62266"/>
            <a:stretch/>
          </p:blipFill>
          <p:spPr>
            <a:xfrm rot="10800000">
              <a:off x="239495" y="4070218"/>
              <a:ext cx="94155" cy="45719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67B72DD9-CA3A-A7B8-9A89-D3785CAAB38B}"/>
              </a:ext>
            </a:extLst>
          </p:cNvPr>
          <p:cNvGrpSpPr/>
          <p:nvPr/>
        </p:nvGrpSpPr>
        <p:grpSpPr>
          <a:xfrm>
            <a:off x="114679" y="3411114"/>
            <a:ext cx="255283" cy="294611"/>
            <a:chOff x="131263" y="4219346"/>
            <a:chExt cx="255283" cy="294611"/>
          </a:xfrm>
        </p:grpSpPr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0478E78F-F421-E1BB-C21D-6BEC563AA9B0}"/>
                </a:ext>
              </a:extLst>
            </p:cNvPr>
            <p:cNvGrpSpPr/>
            <p:nvPr/>
          </p:nvGrpSpPr>
          <p:grpSpPr>
            <a:xfrm>
              <a:off x="131263" y="4219346"/>
              <a:ext cx="255283" cy="294611"/>
              <a:chOff x="143427" y="3306324"/>
              <a:chExt cx="255283" cy="294611"/>
            </a:xfrm>
          </p:grpSpPr>
          <p:pic>
            <p:nvPicPr>
              <p:cNvPr id="100" name="Picture 99">
                <a:extLst>
                  <a:ext uri="{FF2B5EF4-FFF2-40B4-BE49-F238E27FC236}">
                    <a16:creationId xmlns:a16="http://schemas.microsoft.com/office/drawing/2014/main" id="{61627317-0C7F-5AFF-0865-ECD23D0D030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alphaModFix/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colorTemperature colorTemp="7200"/>
                        </a14:imgEffect>
                        <a14:imgEffect>
                          <a14:brightnessContrast bright="-3000" contrast="51000"/>
                        </a14:imgEffect>
                      </a14:imgLayer>
                    </a14:imgProps>
                  </a:ext>
                </a:extLst>
              </a:blip>
              <a:srcRect l="35316" t="11064" r="34687" b="54316"/>
              <a:stretch/>
            </p:blipFill>
            <p:spPr>
              <a:xfrm>
                <a:off x="143427" y="3306324"/>
                <a:ext cx="255283" cy="294611"/>
              </a:xfrm>
              <a:prstGeom prst="ellipse">
                <a:avLst/>
              </a:prstGeom>
              <a:effectLst/>
              <a:scene3d>
                <a:camera prst="orthographicFront"/>
                <a:lightRig rig="threePt" dir="t"/>
              </a:scene3d>
              <a:sp3d/>
            </p:spPr>
          </p:pic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D502E799-B6C2-A8D2-F1C2-3DA77ABECFCB}"/>
                  </a:ext>
                </a:extLst>
              </p:cNvPr>
              <p:cNvSpPr/>
              <p:nvPr/>
            </p:nvSpPr>
            <p:spPr>
              <a:xfrm>
                <a:off x="236843" y="3481041"/>
                <a:ext cx="69237" cy="4571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8" name="Flowchart: Extract 117">
              <a:extLst>
                <a:ext uri="{FF2B5EF4-FFF2-40B4-BE49-F238E27FC236}">
                  <a16:creationId xmlns:a16="http://schemas.microsoft.com/office/drawing/2014/main" id="{E0678406-2AEE-A396-90C7-7DF3FECEA8AA}"/>
                </a:ext>
              </a:extLst>
            </p:cNvPr>
            <p:cNvSpPr/>
            <p:nvPr/>
          </p:nvSpPr>
          <p:spPr>
            <a:xfrm rot="869055">
              <a:off x="183100" y="4315126"/>
              <a:ext cx="49076" cy="45719"/>
            </a:xfrm>
            <a:prstGeom prst="flowChartExtra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Arc 133">
              <a:extLst>
                <a:ext uri="{FF2B5EF4-FFF2-40B4-BE49-F238E27FC236}">
                  <a16:creationId xmlns:a16="http://schemas.microsoft.com/office/drawing/2014/main" id="{B6F0046E-70DA-B3B5-845A-3289C3802B1B}"/>
                </a:ext>
              </a:extLst>
            </p:cNvPr>
            <p:cNvSpPr/>
            <p:nvPr/>
          </p:nvSpPr>
          <p:spPr>
            <a:xfrm rot="18948362">
              <a:off x="188384" y="4352596"/>
              <a:ext cx="45719" cy="45719"/>
            </a:xfrm>
            <a:prstGeom prst="arc">
              <a:avLst/>
            </a:prstGeom>
            <a:ln w="9525">
              <a:solidFill>
                <a:srgbClr val="101B9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25451146-EA1B-A861-DF54-AC613EDD1D41}"/>
                </a:ext>
              </a:extLst>
            </p:cNvPr>
            <p:cNvSpPr txBox="1"/>
            <p:nvPr/>
          </p:nvSpPr>
          <p:spPr>
            <a:xfrm rot="16200000">
              <a:off x="236673" y="4358111"/>
              <a:ext cx="4571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" dirty="0">
                  <a:solidFill>
                    <a:srgbClr val="101B9B"/>
                  </a:solidFill>
                  <a:latin typeface="+mj-lt"/>
                  <a:ea typeface="Roboto" panose="02000000000000000000" pitchFamily="2" charset="0"/>
                </a:rPr>
                <a:t>D</a:t>
              </a:r>
            </a:p>
          </p:txBody>
        </p:sp>
      </p:grpSp>
      <p:sp>
        <p:nvSpPr>
          <p:cNvPr id="180" name="TextBox 179">
            <a:extLst>
              <a:ext uri="{FF2B5EF4-FFF2-40B4-BE49-F238E27FC236}">
                <a16:creationId xmlns:a16="http://schemas.microsoft.com/office/drawing/2014/main" id="{BBFE9555-42EC-6812-0216-7DD0DD4D7F85}"/>
              </a:ext>
            </a:extLst>
          </p:cNvPr>
          <p:cNvSpPr txBox="1"/>
          <p:nvPr/>
        </p:nvSpPr>
        <p:spPr>
          <a:xfrm>
            <a:off x="524380" y="4081637"/>
            <a:ext cx="1926499" cy="5386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Insights/opportunities: </a:t>
            </a:r>
            <a:r>
              <a:rPr lang="en-US" sz="700" i="1" kern="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W</a:t>
            </a:r>
            <a:r>
              <a:rPr lang="en-US" sz="700" i="1" kern="0" dirty="0">
                <a:solidFill>
                  <a:srgbClr val="2A4095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hat are the “Aha!" moments? What opportunities might there be to satisfy the customer or solve their problem(s)?</a:t>
            </a:r>
            <a:endParaRPr lang="en-US" sz="1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8E26BE02-81EA-BBF2-52DA-CA8019B881C5}"/>
              </a:ext>
            </a:extLst>
          </p:cNvPr>
          <p:cNvCxnSpPr>
            <a:cxnSpLocks/>
          </p:cNvCxnSpPr>
          <p:nvPr/>
        </p:nvCxnSpPr>
        <p:spPr>
          <a:xfrm>
            <a:off x="845713" y="1439257"/>
            <a:ext cx="1275192" cy="0"/>
          </a:xfrm>
          <a:prstGeom prst="line">
            <a:avLst/>
          </a:prstGeom>
          <a:ln w="952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696B8E62-0CAA-79A6-52A2-EA6B909795EB}"/>
              </a:ext>
            </a:extLst>
          </p:cNvPr>
          <p:cNvCxnSpPr>
            <a:cxnSpLocks/>
          </p:cNvCxnSpPr>
          <p:nvPr/>
        </p:nvCxnSpPr>
        <p:spPr>
          <a:xfrm>
            <a:off x="7340487" y="1439257"/>
            <a:ext cx="1275192" cy="0"/>
          </a:xfrm>
          <a:prstGeom prst="line">
            <a:avLst/>
          </a:prstGeom>
          <a:ln w="952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B4C7E4AF-73F5-7FBC-00DF-D8EECC534F92}"/>
              </a:ext>
            </a:extLst>
          </p:cNvPr>
          <p:cNvCxnSpPr>
            <a:cxnSpLocks/>
          </p:cNvCxnSpPr>
          <p:nvPr/>
        </p:nvCxnSpPr>
        <p:spPr>
          <a:xfrm>
            <a:off x="5175563" y="1439257"/>
            <a:ext cx="1275192" cy="0"/>
          </a:xfrm>
          <a:prstGeom prst="line">
            <a:avLst/>
          </a:prstGeom>
          <a:ln w="952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DC5791AD-D124-6650-B954-984F6E1FE5CF}"/>
              </a:ext>
            </a:extLst>
          </p:cNvPr>
          <p:cNvCxnSpPr>
            <a:cxnSpLocks/>
          </p:cNvCxnSpPr>
          <p:nvPr/>
        </p:nvCxnSpPr>
        <p:spPr>
          <a:xfrm>
            <a:off x="3010638" y="1439257"/>
            <a:ext cx="1275192" cy="0"/>
          </a:xfrm>
          <a:prstGeom prst="line">
            <a:avLst/>
          </a:prstGeom>
          <a:ln w="952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9" name="Group 268">
            <a:extLst>
              <a:ext uri="{FF2B5EF4-FFF2-40B4-BE49-F238E27FC236}">
                <a16:creationId xmlns:a16="http://schemas.microsoft.com/office/drawing/2014/main" id="{CFDCEBBE-5375-5219-F257-267DCBFCA258}"/>
              </a:ext>
            </a:extLst>
          </p:cNvPr>
          <p:cNvGrpSpPr/>
          <p:nvPr/>
        </p:nvGrpSpPr>
        <p:grpSpPr>
          <a:xfrm>
            <a:off x="114679" y="2083270"/>
            <a:ext cx="255283" cy="294611"/>
            <a:chOff x="169679" y="2068030"/>
            <a:chExt cx="255283" cy="294611"/>
          </a:xfrm>
        </p:grpSpPr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195B76F0-D136-6DDA-4999-E173C427BC6D}"/>
                </a:ext>
              </a:extLst>
            </p:cNvPr>
            <p:cNvGrpSpPr/>
            <p:nvPr/>
          </p:nvGrpSpPr>
          <p:grpSpPr>
            <a:xfrm>
              <a:off x="169679" y="2068030"/>
              <a:ext cx="255283" cy="294611"/>
              <a:chOff x="150362" y="2891502"/>
              <a:chExt cx="255283" cy="294611"/>
            </a:xfrm>
          </p:grpSpPr>
          <p:grpSp>
            <p:nvGrpSpPr>
              <p:cNvPr id="113" name="Group 112">
                <a:extLst>
                  <a:ext uri="{FF2B5EF4-FFF2-40B4-BE49-F238E27FC236}">
                    <a16:creationId xmlns:a16="http://schemas.microsoft.com/office/drawing/2014/main" id="{8D773AE8-A1CC-860E-AC55-15231FC530D7}"/>
                  </a:ext>
                </a:extLst>
              </p:cNvPr>
              <p:cNvGrpSpPr/>
              <p:nvPr/>
            </p:nvGrpSpPr>
            <p:grpSpPr>
              <a:xfrm>
                <a:off x="150362" y="2891502"/>
                <a:ext cx="255283" cy="294611"/>
                <a:chOff x="150362" y="2891502"/>
                <a:chExt cx="255283" cy="294611"/>
              </a:xfrm>
            </p:grpSpPr>
            <p:pic>
              <p:nvPicPr>
                <p:cNvPr id="94" name="Picture 93">
                  <a:extLst>
                    <a:ext uri="{FF2B5EF4-FFF2-40B4-BE49-F238E27FC236}">
                      <a16:creationId xmlns:a16="http://schemas.microsoft.com/office/drawing/2014/main" id="{F23D4191-9980-D90E-03AC-42DCA1C5B70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>
                  <a:alphaModFix/>
                  <a:extLst>
                    <a:ext uri="{BEBA8EAE-BF5A-486C-A8C5-ECC9F3942E4B}">
                      <a14:imgProps xmlns:a14="http://schemas.microsoft.com/office/drawing/2010/main">
                        <a14:imgLayer r:embed="rId3">
                          <a14:imgEffect>
                            <a14:colorTemperature colorTemp="7200"/>
                          </a14:imgEffect>
                          <a14:imgEffect>
                            <a14:brightnessContrast bright="-3000" contrast="51000"/>
                          </a14:imgEffect>
                        </a14:imgLayer>
                      </a14:imgProps>
                    </a:ext>
                  </a:extLst>
                </a:blip>
                <a:srcRect l="35316" t="11064" r="34687" b="54316"/>
                <a:stretch/>
              </p:blipFill>
              <p:spPr>
                <a:xfrm>
                  <a:off x="150362" y="2891502"/>
                  <a:ext cx="255283" cy="294611"/>
                </a:xfrm>
                <a:prstGeom prst="ellipse">
                  <a:avLst/>
                </a:prstGeom>
                <a:effectLst/>
                <a:scene3d>
                  <a:camera prst="orthographicFront"/>
                  <a:lightRig rig="threePt" dir="t"/>
                </a:scene3d>
                <a:sp3d/>
              </p:spPr>
            </p:pic>
            <p:sp>
              <p:nvSpPr>
                <p:cNvPr id="103" name="Oval 102">
                  <a:extLst>
                    <a:ext uri="{FF2B5EF4-FFF2-40B4-BE49-F238E27FC236}">
                      <a16:creationId xmlns:a16="http://schemas.microsoft.com/office/drawing/2014/main" id="{4423E65E-7B1B-B306-9640-403658D2C3DA}"/>
                    </a:ext>
                  </a:extLst>
                </p:cNvPr>
                <p:cNvSpPr/>
                <p:nvPr/>
              </p:nvSpPr>
              <p:spPr>
                <a:xfrm>
                  <a:off x="205505" y="3001990"/>
                  <a:ext cx="45719" cy="82537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Oval 103">
                  <a:extLst>
                    <a:ext uri="{FF2B5EF4-FFF2-40B4-BE49-F238E27FC236}">
                      <a16:creationId xmlns:a16="http://schemas.microsoft.com/office/drawing/2014/main" id="{4CD2FB9D-792C-FC29-DDF7-2C16ECDF1A2E}"/>
                    </a:ext>
                  </a:extLst>
                </p:cNvPr>
                <p:cNvSpPr/>
                <p:nvPr/>
              </p:nvSpPr>
              <p:spPr>
                <a:xfrm>
                  <a:off x="299461" y="2988398"/>
                  <a:ext cx="45719" cy="96497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Freeform: Shape 110">
                  <a:extLst>
                    <a:ext uri="{FF2B5EF4-FFF2-40B4-BE49-F238E27FC236}">
                      <a16:creationId xmlns:a16="http://schemas.microsoft.com/office/drawing/2014/main" id="{E6DAB54A-F8ED-5628-54B1-84C15467504D}"/>
                    </a:ext>
                  </a:extLst>
                </p:cNvPr>
                <p:cNvSpPr/>
                <p:nvPr/>
              </p:nvSpPr>
              <p:spPr>
                <a:xfrm flipH="1">
                  <a:off x="217871" y="3017752"/>
                  <a:ext cx="45719" cy="45719"/>
                </a:xfrm>
                <a:custGeom>
                  <a:avLst/>
                  <a:gdLst>
                    <a:gd name="connsiteX0" fmla="*/ 0 w 59532"/>
                    <a:gd name="connsiteY0" fmla="*/ 52392 h 54773"/>
                    <a:gd name="connsiteX1" fmla="*/ 33338 w 59532"/>
                    <a:gd name="connsiteY1" fmla="*/ 4 h 54773"/>
                    <a:gd name="connsiteX2" fmla="*/ 59532 w 59532"/>
                    <a:gd name="connsiteY2" fmla="*/ 54773 h 547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9532" h="54773">
                      <a:moveTo>
                        <a:pt x="0" y="52392"/>
                      </a:moveTo>
                      <a:cubicBezTo>
                        <a:pt x="11708" y="25999"/>
                        <a:pt x="23416" y="-393"/>
                        <a:pt x="33338" y="4"/>
                      </a:cubicBezTo>
                      <a:cubicBezTo>
                        <a:pt x="43260" y="401"/>
                        <a:pt x="51396" y="27587"/>
                        <a:pt x="59532" y="54773"/>
                      </a:cubicBezTo>
                    </a:path>
                  </a:pathLst>
                </a:custGeom>
                <a:noFill/>
                <a:ln w="9525">
                  <a:solidFill>
                    <a:srgbClr val="101B9B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Freeform: Shape 111">
                  <a:extLst>
                    <a:ext uri="{FF2B5EF4-FFF2-40B4-BE49-F238E27FC236}">
                      <a16:creationId xmlns:a16="http://schemas.microsoft.com/office/drawing/2014/main" id="{E98A2281-47C3-CB41-083F-866E577599FC}"/>
                    </a:ext>
                  </a:extLst>
                </p:cNvPr>
                <p:cNvSpPr/>
                <p:nvPr/>
              </p:nvSpPr>
              <p:spPr>
                <a:xfrm flipH="1">
                  <a:off x="289660" y="3017752"/>
                  <a:ext cx="45719" cy="45719"/>
                </a:xfrm>
                <a:custGeom>
                  <a:avLst/>
                  <a:gdLst>
                    <a:gd name="connsiteX0" fmla="*/ 0 w 59532"/>
                    <a:gd name="connsiteY0" fmla="*/ 52392 h 54773"/>
                    <a:gd name="connsiteX1" fmla="*/ 33338 w 59532"/>
                    <a:gd name="connsiteY1" fmla="*/ 4 h 54773"/>
                    <a:gd name="connsiteX2" fmla="*/ 59532 w 59532"/>
                    <a:gd name="connsiteY2" fmla="*/ 54773 h 547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9532" h="54773">
                      <a:moveTo>
                        <a:pt x="0" y="52392"/>
                      </a:moveTo>
                      <a:cubicBezTo>
                        <a:pt x="11708" y="25999"/>
                        <a:pt x="23416" y="-393"/>
                        <a:pt x="33338" y="4"/>
                      </a:cubicBezTo>
                      <a:cubicBezTo>
                        <a:pt x="43260" y="401"/>
                        <a:pt x="51396" y="27587"/>
                        <a:pt x="59532" y="54773"/>
                      </a:cubicBezTo>
                    </a:path>
                  </a:pathLst>
                </a:custGeom>
                <a:noFill/>
                <a:ln w="9525">
                  <a:solidFill>
                    <a:srgbClr val="101B9B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47" name="Oval 146">
                <a:extLst>
                  <a:ext uri="{FF2B5EF4-FFF2-40B4-BE49-F238E27FC236}">
                    <a16:creationId xmlns:a16="http://schemas.microsoft.com/office/drawing/2014/main" id="{AA7478BD-A710-2BD7-B042-7EFC689025EE}"/>
                  </a:ext>
                </a:extLst>
              </p:cNvPr>
              <p:cNvSpPr/>
              <p:nvPr/>
            </p:nvSpPr>
            <p:spPr>
              <a:xfrm>
                <a:off x="241002" y="3074727"/>
                <a:ext cx="69237" cy="4571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3D930B90-5CD5-0CE8-0EEA-46FB57131A51}"/>
                </a:ext>
              </a:extLst>
            </p:cNvPr>
            <p:cNvSpPr txBox="1"/>
            <p:nvPr/>
          </p:nvSpPr>
          <p:spPr>
            <a:xfrm rot="5400000">
              <a:off x="276676" y="2165734"/>
              <a:ext cx="4571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" dirty="0">
                  <a:solidFill>
                    <a:srgbClr val="101B9B"/>
                  </a:solidFill>
                  <a:latin typeface="+mj-lt"/>
                  <a:ea typeface="Roboto" panose="02000000000000000000" pitchFamily="2" charset="0"/>
                </a:rPr>
                <a:t>D</a:t>
              </a: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2D866CE5-C171-B1FF-EABC-ABB63F655E8C}"/>
              </a:ext>
            </a:extLst>
          </p:cNvPr>
          <p:cNvSpPr/>
          <p:nvPr/>
        </p:nvSpPr>
        <p:spPr>
          <a:xfrm>
            <a:off x="2027543" y="2644505"/>
            <a:ext cx="293326" cy="85416"/>
          </a:xfrm>
          <a:prstGeom prst="rect">
            <a:avLst/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5231A14-8CDD-B635-87C6-6A10F0278A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17812"/>
              </p:ext>
            </p:extLst>
          </p:nvPr>
        </p:nvGraphicFramePr>
        <p:xfrm>
          <a:off x="533023" y="2098607"/>
          <a:ext cx="1891416" cy="727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3879">
                  <a:extLst>
                    <a:ext uri="{9D8B030D-6E8A-4147-A177-3AD203B41FA5}">
                      <a16:colId xmlns:a16="http://schemas.microsoft.com/office/drawing/2014/main" val="805095856"/>
                    </a:ext>
                  </a:extLst>
                </a:gridCol>
                <a:gridCol w="497537">
                  <a:extLst>
                    <a:ext uri="{9D8B030D-6E8A-4147-A177-3AD203B41FA5}">
                      <a16:colId xmlns:a16="http://schemas.microsoft.com/office/drawing/2014/main" val="4001676174"/>
                    </a:ext>
                  </a:extLst>
                </a:gridCol>
              </a:tblGrid>
              <a:tr h="363528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Positive point (+)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Positive point (+)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endParaRPr lang="en-US" sz="700" dirty="0">
                        <a:solidFill>
                          <a:schemeClr val="tx2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987971"/>
                  </a:ext>
                </a:extLst>
              </a:tr>
              <a:tr h="363528">
                <a:tc>
                  <a:txBody>
                    <a:bodyPr/>
                    <a:lstStyle/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Negative point (</a:t>
                      </a:r>
                      <a:r>
                        <a:rPr lang="en-US" sz="7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</a:t>
                      </a: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  <a:endParaRPr lang="en-US" sz="600" i="1" dirty="0">
                        <a:solidFill>
                          <a:srgbClr val="2A4095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Negative point (</a:t>
                      </a:r>
                      <a:r>
                        <a:rPr lang="en-US" sz="7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</a:t>
                      </a: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  <a:endParaRPr lang="en-US" sz="600" i="1" dirty="0">
                        <a:solidFill>
                          <a:srgbClr val="2A4095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endParaRPr lang="en-US" sz="700" dirty="0">
                        <a:solidFill>
                          <a:schemeClr val="tx2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750003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8E17CDDB-CAF2-B25C-DE34-24DD3B6E829C}"/>
              </a:ext>
            </a:extLst>
          </p:cNvPr>
          <p:cNvSpPr/>
          <p:nvPr/>
        </p:nvSpPr>
        <p:spPr>
          <a:xfrm>
            <a:off x="1071330" y="3253870"/>
            <a:ext cx="7852455" cy="57220"/>
          </a:xfrm>
          <a:prstGeom prst="rect">
            <a:avLst/>
          </a:prstGeom>
          <a:solidFill>
            <a:srgbClr val="EC6C1B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33FBE6-7EA5-64C6-C633-46E56B395413}"/>
              </a:ext>
            </a:extLst>
          </p:cNvPr>
          <p:cNvSpPr/>
          <p:nvPr/>
        </p:nvSpPr>
        <p:spPr>
          <a:xfrm>
            <a:off x="1071330" y="3432911"/>
            <a:ext cx="7852455" cy="57220"/>
          </a:xfrm>
          <a:prstGeom prst="rect">
            <a:avLst/>
          </a:prstGeom>
          <a:solidFill>
            <a:srgbClr val="EC6C1B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046F10-572F-D9C8-C846-FDA422F02E73}"/>
              </a:ext>
            </a:extLst>
          </p:cNvPr>
          <p:cNvSpPr/>
          <p:nvPr/>
        </p:nvSpPr>
        <p:spPr>
          <a:xfrm>
            <a:off x="1071330" y="3611952"/>
            <a:ext cx="7852455" cy="57220"/>
          </a:xfrm>
          <a:prstGeom prst="rect">
            <a:avLst/>
          </a:prstGeom>
          <a:solidFill>
            <a:srgbClr val="EC6C1B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89D80B1-AACB-71F8-5701-88CCAE16B871}"/>
              </a:ext>
            </a:extLst>
          </p:cNvPr>
          <p:cNvSpPr/>
          <p:nvPr/>
        </p:nvSpPr>
        <p:spPr>
          <a:xfrm>
            <a:off x="1071330" y="3790993"/>
            <a:ext cx="7852455" cy="57220"/>
          </a:xfrm>
          <a:prstGeom prst="rect">
            <a:avLst/>
          </a:prstGeom>
          <a:solidFill>
            <a:srgbClr val="EC6C1B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C55E191-7E76-582D-3016-A8FBA97AC7F5}"/>
              </a:ext>
            </a:extLst>
          </p:cNvPr>
          <p:cNvSpPr/>
          <p:nvPr/>
        </p:nvSpPr>
        <p:spPr>
          <a:xfrm>
            <a:off x="1071330" y="3970034"/>
            <a:ext cx="7852455" cy="57220"/>
          </a:xfrm>
          <a:prstGeom prst="rect">
            <a:avLst/>
          </a:prstGeom>
          <a:solidFill>
            <a:srgbClr val="EC6C1B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DF15F2-BA04-B1A5-06AD-8563A2794BD1}"/>
              </a:ext>
            </a:extLst>
          </p:cNvPr>
          <p:cNvSpPr/>
          <p:nvPr/>
        </p:nvSpPr>
        <p:spPr>
          <a:xfrm>
            <a:off x="2515871" y="3189493"/>
            <a:ext cx="90974" cy="11762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21CFCFD-2647-E01E-C417-613EAD056E40}"/>
              </a:ext>
            </a:extLst>
          </p:cNvPr>
          <p:cNvSpPr/>
          <p:nvPr/>
        </p:nvSpPr>
        <p:spPr>
          <a:xfrm>
            <a:off x="4697538" y="3115429"/>
            <a:ext cx="90974" cy="11762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AA1F04-0DBC-AEA4-F158-B6E44286C473}"/>
              </a:ext>
            </a:extLst>
          </p:cNvPr>
          <p:cNvSpPr/>
          <p:nvPr/>
        </p:nvSpPr>
        <p:spPr>
          <a:xfrm>
            <a:off x="6871501" y="3140361"/>
            <a:ext cx="90974" cy="11762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71FD8C5-6B1E-3FF9-3F83-39C4EEA31262}"/>
              </a:ext>
            </a:extLst>
          </p:cNvPr>
          <p:cNvSpPr txBox="1"/>
          <p:nvPr/>
        </p:nvSpPr>
        <p:spPr>
          <a:xfrm>
            <a:off x="384889" y="3284651"/>
            <a:ext cx="696180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7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Customer Experience Before </a:t>
            </a:r>
          </a:p>
          <a:p>
            <a:pPr algn="r"/>
            <a:r>
              <a:rPr lang="en-US" sz="7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After Touchpoint</a:t>
            </a:r>
          </a:p>
          <a:p>
            <a:pPr algn="r"/>
            <a:r>
              <a:rPr lang="en-US" sz="7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anose="05000000000000000000" pitchFamily="2" charset="2"/>
              </a:rPr>
              <a:t></a:t>
            </a:r>
            <a:endParaRPr lang="en-US" sz="700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276921F1-5407-088C-E828-FC8EDC6FE7F2}"/>
              </a:ext>
            </a:extLst>
          </p:cNvPr>
          <p:cNvCxnSpPr>
            <a:cxnSpLocks/>
            <a:stCxn id="76" idx="6"/>
            <a:endCxn id="115" idx="2"/>
          </p:cNvCxnSpPr>
          <p:nvPr/>
        </p:nvCxnSpPr>
        <p:spPr>
          <a:xfrm>
            <a:off x="1528669" y="3450603"/>
            <a:ext cx="593303" cy="361522"/>
          </a:xfrm>
          <a:prstGeom prst="straightConnector1">
            <a:avLst/>
          </a:prstGeom>
          <a:ln w="28575">
            <a:solidFill>
              <a:srgbClr val="2A4095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Picture 75">
            <a:extLst>
              <a:ext uri="{FF2B5EF4-FFF2-40B4-BE49-F238E27FC236}">
                <a16:creationId xmlns:a16="http://schemas.microsoft.com/office/drawing/2014/main" id="{77235A4E-04D9-B884-9A15-4D3992B19A0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  <a14:imgEffect>
                      <a14:brightnessContrast bright="-3000" contrast="51000"/>
                    </a14:imgEffect>
                  </a14:imgLayer>
                </a14:imgProps>
              </a:ext>
            </a:extLst>
          </a:blip>
          <a:srcRect l="35316" t="11064" r="34687" b="54316"/>
          <a:stretch/>
        </p:blipFill>
        <p:spPr>
          <a:xfrm>
            <a:off x="1273386" y="3303297"/>
            <a:ext cx="255283" cy="294611"/>
          </a:xfrm>
          <a:prstGeom prst="ellipse">
            <a:avLst/>
          </a:prstGeom>
          <a:effectLst/>
          <a:scene3d>
            <a:camera prst="orthographicFront"/>
            <a:lightRig rig="threePt" dir="t"/>
          </a:scene3d>
          <a:sp3d/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005FD24D-C6C2-D2B0-02DA-3D8F142D3CAF}"/>
              </a:ext>
            </a:extLst>
          </p:cNvPr>
          <p:cNvSpPr txBox="1"/>
          <p:nvPr/>
        </p:nvSpPr>
        <p:spPr>
          <a:xfrm>
            <a:off x="2602155" y="1164609"/>
            <a:ext cx="20877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EC6C1B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Touchpoint 2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D3196CC-5CD9-35C8-ACE4-564CEE3CC3A4}"/>
              </a:ext>
            </a:extLst>
          </p:cNvPr>
          <p:cNvSpPr txBox="1"/>
          <p:nvPr/>
        </p:nvSpPr>
        <p:spPr>
          <a:xfrm>
            <a:off x="2602156" y="1461138"/>
            <a:ext cx="2087702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Description: </a:t>
            </a:r>
            <a:r>
              <a:rPr lang="en-US" sz="700" i="1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From user’s point of view, what are they trying to accomplish and why?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1766344-0BC5-598E-4F1D-8E8DF9291FC5}"/>
              </a:ext>
            </a:extLst>
          </p:cNvPr>
          <p:cNvSpPr txBox="1"/>
          <p:nvPr/>
        </p:nvSpPr>
        <p:spPr>
          <a:xfrm>
            <a:off x="2707008" y="2881640"/>
            <a:ext cx="1917856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Primary emotion(s): </a:t>
            </a:r>
            <a:r>
              <a:rPr lang="en-US" sz="700" i="1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(interested, frustrated, anxious, etc.)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1" name="Cross 90">
            <a:extLst>
              <a:ext uri="{FF2B5EF4-FFF2-40B4-BE49-F238E27FC236}">
                <a16:creationId xmlns:a16="http://schemas.microsoft.com/office/drawing/2014/main" id="{E2E2CC41-A44F-C851-42C8-85C9792F657E}"/>
              </a:ext>
            </a:extLst>
          </p:cNvPr>
          <p:cNvSpPr/>
          <p:nvPr/>
        </p:nvSpPr>
        <p:spPr>
          <a:xfrm>
            <a:off x="4195065" y="2178225"/>
            <a:ext cx="297056" cy="277837"/>
          </a:xfrm>
          <a:prstGeom prst="plus">
            <a:avLst>
              <a:gd name="adj" fmla="val 33570"/>
            </a:avLst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8EF1E723-2A8E-DB6E-46D2-7741200E4F30}"/>
              </a:ext>
            </a:extLst>
          </p:cNvPr>
          <p:cNvSpPr/>
          <p:nvPr/>
        </p:nvSpPr>
        <p:spPr>
          <a:xfrm>
            <a:off x="4196930" y="2644505"/>
            <a:ext cx="293326" cy="85416"/>
          </a:xfrm>
          <a:prstGeom prst="rect">
            <a:avLst/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5C15BC1-A22E-0D02-E303-A304C7D8FFA4}"/>
              </a:ext>
            </a:extLst>
          </p:cNvPr>
          <p:cNvSpPr txBox="1"/>
          <p:nvPr/>
        </p:nvSpPr>
        <p:spPr>
          <a:xfrm>
            <a:off x="2701949" y="4096949"/>
            <a:ext cx="1922915" cy="5386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Insights/opportunities: </a:t>
            </a:r>
            <a:r>
              <a:rPr lang="en-US" sz="700" i="1" kern="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W</a:t>
            </a:r>
            <a:r>
              <a:rPr lang="en-US" sz="700" i="1" kern="0" dirty="0">
                <a:solidFill>
                  <a:srgbClr val="2A4095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hat are the “Aha!" moments? What opportunities might there be to satisfy the customer or solve their problem(s)?</a:t>
            </a:r>
            <a:endParaRPr lang="en-US" sz="1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aphicFrame>
        <p:nvGraphicFramePr>
          <p:cNvPr id="68" name="Table 67">
            <a:extLst>
              <a:ext uri="{FF2B5EF4-FFF2-40B4-BE49-F238E27FC236}">
                <a16:creationId xmlns:a16="http://schemas.microsoft.com/office/drawing/2014/main" id="{8723B862-0143-66A2-D043-2C5336F283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905279"/>
              </p:ext>
            </p:extLst>
          </p:nvPr>
        </p:nvGraphicFramePr>
        <p:xfrm>
          <a:off x="2694459" y="2108027"/>
          <a:ext cx="1891416" cy="727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3879">
                  <a:extLst>
                    <a:ext uri="{9D8B030D-6E8A-4147-A177-3AD203B41FA5}">
                      <a16:colId xmlns:a16="http://schemas.microsoft.com/office/drawing/2014/main" val="805095856"/>
                    </a:ext>
                  </a:extLst>
                </a:gridCol>
                <a:gridCol w="497537">
                  <a:extLst>
                    <a:ext uri="{9D8B030D-6E8A-4147-A177-3AD203B41FA5}">
                      <a16:colId xmlns:a16="http://schemas.microsoft.com/office/drawing/2014/main" val="4001676174"/>
                    </a:ext>
                  </a:extLst>
                </a:gridCol>
              </a:tblGrid>
              <a:tr h="363528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Positive point (+)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Positive point (+)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endParaRPr lang="en-US" sz="700" dirty="0">
                        <a:solidFill>
                          <a:schemeClr val="tx2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987971"/>
                  </a:ext>
                </a:extLst>
              </a:tr>
              <a:tr h="363528">
                <a:tc>
                  <a:txBody>
                    <a:bodyPr/>
                    <a:lstStyle/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Negative point (</a:t>
                      </a:r>
                      <a:r>
                        <a:rPr lang="en-US" sz="7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</a:t>
                      </a: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  <a:endParaRPr lang="en-US" sz="600" i="1" dirty="0">
                        <a:solidFill>
                          <a:srgbClr val="2A4095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Negative point (</a:t>
                      </a:r>
                      <a:r>
                        <a:rPr lang="en-US" sz="7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</a:t>
                      </a: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  <a:endParaRPr lang="en-US" sz="600" i="1" dirty="0">
                        <a:solidFill>
                          <a:srgbClr val="2A4095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endParaRPr lang="en-US" sz="700" dirty="0">
                        <a:solidFill>
                          <a:schemeClr val="tx2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750003"/>
                  </a:ext>
                </a:extLst>
              </a:tr>
            </a:tbl>
          </a:graphicData>
        </a:graphic>
      </p:graphicFrame>
      <p:sp>
        <p:nvSpPr>
          <p:cNvPr id="45" name="Speech Bubble: Rectangle with Corners Rounded 44">
            <a:extLst>
              <a:ext uri="{FF2B5EF4-FFF2-40B4-BE49-F238E27FC236}">
                <a16:creationId xmlns:a16="http://schemas.microsoft.com/office/drawing/2014/main" id="{F4F869AD-D808-7E83-F4F6-9ABFE2FB166D}"/>
              </a:ext>
            </a:extLst>
          </p:cNvPr>
          <p:cNvSpPr/>
          <p:nvPr/>
        </p:nvSpPr>
        <p:spPr>
          <a:xfrm>
            <a:off x="4207824" y="1046504"/>
            <a:ext cx="618114" cy="933519"/>
          </a:xfrm>
          <a:prstGeom prst="wedgeRoundRectCallout">
            <a:avLst>
              <a:gd name="adj1" fmla="val -97197"/>
              <a:gd name="adj2" fmla="val 76888"/>
              <a:gd name="adj3" fmla="val 16667"/>
            </a:avLst>
          </a:prstGeom>
          <a:solidFill>
            <a:srgbClr val="E6AA7B"/>
          </a:solidFill>
          <a:ln w="9525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0" rIns="0" bIns="0" rtlCol="0" anchor="ctr"/>
          <a:lstStyle/>
          <a:p>
            <a:r>
              <a:rPr lang="en-US" sz="600" i="1" kern="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What was good/bad about the touchpoint, and how much did it influence the customer (weight)?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8E8F872-FDB4-2ADD-6019-BC847290F1C0}"/>
              </a:ext>
            </a:extLst>
          </p:cNvPr>
          <p:cNvSpPr txBox="1"/>
          <p:nvPr/>
        </p:nvSpPr>
        <p:spPr>
          <a:xfrm>
            <a:off x="4788024" y="1164609"/>
            <a:ext cx="20877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EC6C1B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Touchpoint 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C9E2613-1385-C96F-04C9-C19025291857}"/>
              </a:ext>
            </a:extLst>
          </p:cNvPr>
          <p:cNvSpPr txBox="1"/>
          <p:nvPr/>
        </p:nvSpPr>
        <p:spPr>
          <a:xfrm>
            <a:off x="4788025" y="1461138"/>
            <a:ext cx="2087702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Description: </a:t>
            </a:r>
            <a:r>
              <a:rPr lang="en-US" sz="700" i="1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From user’s point of view, what are they trying to accomplish and why?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5DB547E-526F-3BA9-1CCE-22CFDD79282F}"/>
              </a:ext>
            </a:extLst>
          </p:cNvPr>
          <p:cNvSpPr txBox="1"/>
          <p:nvPr/>
        </p:nvSpPr>
        <p:spPr>
          <a:xfrm>
            <a:off x="4892877" y="2878087"/>
            <a:ext cx="1917856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Primary emotion(s): </a:t>
            </a:r>
            <a:r>
              <a:rPr lang="en-US" sz="700" i="1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(interested, frustrated, anxious, etc.)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8" name="Cross 97">
            <a:extLst>
              <a:ext uri="{FF2B5EF4-FFF2-40B4-BE49-F238E27FC236}">
                <a16:creationId xmlns:a16="http://schemas.microsoft.com/office/drawing/2014/main" id="{3431BF32-2BCB-BE6E-BCF4-4B5C6708DC9E}"/>
              </a:ext>
            </a:extLst>
          </p:cNvPr>
          <p:cNvSpPr/>
          <p:nvPr/>
        </p:nvSpPr>
        <p:spPr>
          <a:xfrm>
            <a:off x="6377516" y="2178225"/>
            <a:ext cx="297056" cy="277837"/>
          </a:xfrm>
          <a:prstGeom prst="plus">
            <a:avLst>
              <a:gd name="adj" fmla="val 33570"/>
            </a:avLst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916035E8-AB05-4F0C-4DF2-B595C6F0B405}"/>
              </a:ext>
            </a:extLst>
          </p:cNvPr>
          <p:cNvSpPr/>
          <p:nvPr/>
        </p:nvSpPr>
        <p:spPr>
          <a:xfrm>
            <a:off x="6379381" y="2644505"/>
            <a:ext cx="293326" cy="85416"/>
          </a:xfrm>
          <a:prstGeom prst="rect">
            <a:avLst/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D74D8D7-0974-D884-D91B-B616DFFB01D3}"/>
              </a:ext>
            </a:extLst>
          </p:cNvPr>
          <p:cNvSpPr txBox="1"/>
          <p:nvPr/>
        </p:nvSpPr>
        <p:spPr>
          <a:xfrm>
            <a:off x="4884234" y="4093396"/>
            <a:ext cx="1926499" cy="5386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Insights/opportunities: </a:t>
            </a:r>
            <a:r>
              <a:rPr lang="en-US" sz="700" i="1" kern="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W</a:t>
            </a:r>
            <a:r>
              <a:rPr lang="en-US" sz="700" i="1" kern="0" dirty="0">
                <a:solidFill>
                  <a:srgbClr val="2A4095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hat are the “Aha!" moments? What opportunities might there be to satisfy the customer or solve their problem(s)?</a:t>
            </a:r>
            <a:endParaRPr lang="en-US" sz="1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aphicFrame>
        <p:nvGraphicFramePr>
          <p:cNvPr id="78" name="Table 77">
            <a:extLst>
              <a:ext uri="{FF2B5EF4-FFF2-40B4-BE49-F238E27FC236}">
                <a16:creationId xmlns:a16="http://schemas.microsoft.com/office/drawing/2014/main" id="{2F11C7EC-34AB-0823-B74B-580915D08F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294244"/>
              </p:ext>
            </p:extLst>
          </p:nvPr>
        </p:nvGraphicFramePr>
        <p:xfrm>
          <a:off x="4891857" y="2098607"/>
          <a:ext cx="1891416" cy="727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3879">
                  <a:extLst>
                    <a:ext uri="{9D8B030D-6E8A-4147-A177-3AD203B41FA5}">
                      <a16:colId xmlns:a16="http://schemas.microsoft.com/office/drawing/2014/main" val="805095856"/>
                    </a:ext>
                  </a:extLst>
                </a:gridCol>
                <a:gridCol w="497537">
                  <a:extLst>
                    <a:ext uri="{9D8B030D-6E8A-4147-A177-3AD203B41FA5}">
                      <a16:colId xmlns:a16="http://schemas.microsoft.com/office/drawing/2014/main" val="4001676174"/>
                    </a:ext>
                  </a:extLst>
                </a:gridCol>
              </a:tblGrid>
              <a:tr h="363528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Positive point (+)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Positive point (+)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endParaRPr lang="en-US" sz="700" dirty="0">
                        <a:solidFill>
                          <a:schemeClr val="tx2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987971"/>
                  </a:ext>
                </a:extLst>
              </a:tr>
              <a:tr h="363528">
                <a:tc>
                  <a:txBody>
                    <a:bodyPr/>
                    <a:lstStyle/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Negative point (</a:t>
                      </a:r>
                      <a:r>
                        <a:rPr lang="en-US" sz="7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</a:t>
                      </a: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  <a:endParaRPr lang="en-US" sz="600" i="1" dirty="0">
                        <a:solidFill>
                          <a:srgbClr val="2A4095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Negative point (</a:t>
                      </a:r>
                      <a:r>
                        <a:rPr lang="en-US" sz="7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</a:t>
                      </a: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  <a:endParaRPr lang="en-US" sz="600" i="1" dirty="0">
                        <a:solidFill>
                          <a:srgbClr val="2A4095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endParaRPr lang="en-US" sz="700" dirty="0">
                        <a:solidFill>
                          <a:schemeClr val="tx2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750003"/>
                  </a:ext>
                </a:extLst>
              </a:tr>
            </a:tbl>
          </a:graphicData>
        </a:graphic>
      </p:graphicFrame>
      <p:sp>
        <p:nvSpPr>
          <p:cNvPr id="81" name="TextBox 80">
            <a:extLst>
              <a:ext uri="{FF2B5EF4-FFF2-40B4-BE49-F238E27FC236}">
                <a16:creationId xmlns:a16="http://schemas.microsoft.com/office/drawing/2014/main" id="{C37FD1FC-E15A-5F20-B285-04E3855791B0}"/>
              </a:ext>
            </a:extLst>
          </p:cNvPr>
          <p:cNvSpPr txBox="1"/>
          <p:nvPr/>
        </p:nvSpPr>
        <p:spPr>
          <a:xfrm>
            <a:off x="6964196" y="1164609"/>
            <a:ext cx="20877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EC6C1B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Touchpoint 4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34A7EAA5-F8BF-0F40-B919-5236EE613816}"/>
              </a:ext>
            </a:extLst>
          </p:cNvPr>
          <p:cNvSpPr txBox="1"/>
          <p:nvPr/>
        </p:nvSpPr>
        <p:spPr>
          <a:xfrm>
            <a:off x="6964197" y="1461138"/>
            <a:ext cx="2087702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Description: </a:t>
            </a:r>
            <a:r>
              <a:rPr lang="en-US" sz="700" i="1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From user’s point of view, what are they trying to accomplish and why?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77B6C1C5-7C65-0F4E-5F57-32A63643C1FD}"/>
              </a:ext>
            </a:extLst>
          </p:cNvPr>
          <p:cNvSpPr txBox="1"/>
          <p:nvPr/>
        </p:nvSpPr>
        <p:spPr>
          <a:xfrm>
            <a:off x="7069049" y="2866328"/>
            <a:ext cx="1917856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Primary emotion(s): </a:t>
            </a:r>
            <a:r>
              <a:rPr lang="en-US" sz="700" i="1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(interested, frustrated, anxious, etc.)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05" name="Cross 104">
            <a:extLst>
              <a:ext uri="{FF2B5EF4-FFF2-40B4-BE49-F238E27FC236}">
                <a16:creationId xmlns:a16="http://schemas.microsoft.com/office/drawing/2014/main" id="{11EC9946-5B72-F79F-65C9-0C7C2D7DB58D}"/>
              </a:ext>
            </a:extLst>
          </p:cNvPr>
          <p:cNvSpPr/>
          <p:nvPr/>
        </p:nvSpPr>
        <p:spPr>
          <a:xfrm>
            <a:off x="8567301" y="2178225"/>
            <a:ext cx="297056" cy="277837"/>
          </a:xfrm>
          <a:prstGeom prst="plus">
            <a:avLst>
              <a:gd name="adj" fmla="val 33570"/>
            </a:avLst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1F93F5E2-D25E-E888-81EC-6663305F35AE}"/>
              </a:ext>
            </a:extLst>
          </p:cNvPr>
          <p:cNvSpPr/>
          <p:nvPr/>
        </p:nvSpPr>
        <p:spPr>
          <a:xfrm>
            <a:off x="8569166" y="2644505"/>
            <a:ext cx="293326" cy="85416"/>
          </a:xfrm>
          <a:prstGeom prst="rect">
            <a:avLst/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422528D1-93B1-A083-B91C-3255C6C7F297}"/>
              </a:ext>
            </a:extLst>
          </p:cNvPr>
          <p:cNvSpPr txBox="1"/>
          <p:nvPr/>
        </p:nvSpPr>
        <p:spPr>
          <a:xfrm>
            <a:off x="7060406" y="4081637"/>
            <a:ext cx="1926499" cy="5386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Insights/opportunities: </a:t>
            </a:r>
            <a:r>
              <a:rPr lang="en-US" sz="700" i="1" kern="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W</a:t>
            </a:r>
            <a:r>
              <a:rPr lang="en-US" sz="700" i="1" kern="0" dirty="0">
                <a:solidFill>
                  <a:srgbClr val="2A4095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hat are the “Aha!" moments? What opportunities might there be to satisfy the customer or solve their problem(s)?</a:t>
            </a:r>
            <a:endParaRPr lang="en-US" sz="1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aphicFrame>
        <p:nvGraphicFramePr>
          <p:cNvPr id="89" name="Table 88">
            <a:extLst>
              <a:ext uri="{FF2B5EF4-FFF2-40B4-BE49-F238E27FC236}">
                <a16:creationId xmlns:a16="http://schemas.microsoft.com/office/drawing/2014/main" id="{9739F604-C6B7-8446-1643-49A14DA4D1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544937"/>
              </p:ext>
            </p:extLst>
          </p:nvPr>
        </p:nvGraphicFramePr>
        <p:xfrm>
          <a:off x="7069049" y="2101848"/>
          <a:ext cx="1891416" cy="727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3879">
                  <a:extLst>
                    <a:ext uri="{9D8B030D-6E8A-4147-A177-3AD203B41FA5}">
                      <a16:colId xmlns:a16="http://schemas.microsoft.com/office/drawing/2014/main" val="805095856"/>
                    </a:ext>
                  </a:extLst>
                </a:gridCol>
                <a:gridCol w="497537">
                  <a:extLst>
                    <a:ext uri="{9D8B030D-6E8A-4147-A177-3AD203B41FA5}">
                      <a16:colId xmlns:a16="http://schemas.microsoft.com/office/drawing/2014/main" val="4001676174"/>
                    </a:ext>
                  </a:extLst>
                </a:gridCol>
              </a:tblGrid>
              <a:tr h="363528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Positive point (+)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Positive point (+)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endParaRPr lang="en-US" sz="700" dirty="0">
                        <a:solidFill>
                          <a:schemeClr val="tx2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987971"/>
                  </a:ext>
                </a:extLst>
              </a:tr>
              <a:tr h="363528">
                <a:tc>
                  <a:txBody>
                    <a:bodyPr/>
                    <a:lstStyle/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Negative point (</a:t>
                      </a:r>
                      <a:r>
                        <a:rPr lang="en-US" sz="7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</a:t>
                      </a: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  <a:endParaRPr lang="en-US" sz="600" i="1" dirty="0">
                        <a:solidFill>
                          <a:srgbClr val="2A4095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Negative point (</a:t>
                      </a:r>
                      <a:r>
                        <a:rPr lang="en-US" sz="7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</a:t>
                      </a: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  <a:endParaRPr lang="en-US" sz="600" i="1" dirty="0">
                        <a:solidFill>
                          <a:srgbClr val="2A4095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endParaRPr lang="en-US" sz="700" dirty="0">
                        <a:solidFill>
                          <a:schemeClr val="tx2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750003"/>
                  </a:ext>
                </a:extLst>
              </a:tr>
            </a:tbl>
          </a:graphicData>
        </a:graphic>
      </p:graphicFrame>
      <p:grpSp>
        <p:nvGrpSpPr>
          <p:cNvPr id="109" name="Group 108">
            <a:extLst>
              <a:ext uri="{FF2B5EF4-FFF2-40B4-BE49-F238E27FC236}">
                <a16:creationId xmlns:a16="http://schemas.microsoft.com/office/drawing/2014/main" id="{06218135-62FA-B701-7A7F-65C3B2ED329E}"/>
              </a:ext>
            </a:extLst>
          </p:cNvPr>
          <p:cNvGrpSpPr/>
          <p:nvPr/>
        </p:nvGrpSpPr>
        <p:grpSpPr>
          <a:xfrm>
            <a:off x="2121972" y="3664819"/>
            <a:ext cx="255283" cy="294611"/>
            <a:chOff x="150362" y="3887385"/>
            <a:chExt cx="255283" cy="294611"/>
          </a:xfrm>
        </p:grpSpPr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C588835C-3587-AF05-5BC7-B3706FFAD6BE}"/>
                </a:ext>
              </a:extLst>
            </p:cNvPr>
            <p:cNvGrpSpPr/>
            <p:nvPr/>
          </p:nvGrpSpPr>
          <p:grpSpPr>
            <a:xfrm>
              <a:off x="150362" y="3887385"/>
              <a:ext cx="255283" cy="294611"/>
              <a:chOff x="143427" y="3306324"/>
              <a:chExt cx="255283" cy="294611"/>
            </a:xfrm>
          </p:grpSpPr>
          <p:pic>
            <p:nvPicPr>
              <p:cNvPr id="115" name="Picture 114">
                <a:extLst>
                  <a:ext uri="{FF2B5EF4-FFF2-40B4-BE49-F238E27FC236}">
                    <a16:creationId xmlns:a16="http://schemas.microsoft.com/office/drawing/2014/main" id="{3189CF81-086D-AF70-47DA-41509DF08F5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alphaModFix/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colorTemperature colorTemp="7200"/>
                        </a14:imgEffect>
                        <a14:imgEffect>
                          <a14:brightnessContrast bright="-3000" contrast="51000"/>
                        </a14:imgEffect>
                      </a14:imgLayer>
                    </a14:imgProps>
                  </a:ext>
                </a:extLst>
              </a:blip>
              <a:srcRect l="35316" t="11064" r="34687" b="54316"/>
              <a:stretch/>
            </p:blipFill>
            <p:spPr>
              <a:xfrm>
                <a:off x="143427" y="3306324"/>
                <a:ext cx="255283" cy="294611"/>
              </a:xfrm>
              <a:prstGeom prst="ellipse">
                <a:avLst/>
              </a:prstGeom>
              <a:effectLst/>
              <a:scene3d>
                <a:camera prst="orthographicFront"/>
                <a:lightRig rig="threePt" dir="t"/>
              </a:scene3d>
              <a:sp3d/>
            </p:spPr>
          </p:pic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E9114B4F-EB9B-7081-F965-14562F8E0570}"/>
                  </a:ext>
                </a:extLst>
              </p:cNvPr>
              <p:cNvSpPr/>
              <p:nvPr/>
            </p:nvSpPr>
            <p:spPr>
              <a:xfrm>
                <a:off x="239224" y="3481041"/>
                <a:ext cx="69237" cy="4571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14" name="Picture 113">
              <a:extLst>
                <a:ext uri="{FF2B5EF4-FFF2-40B4-BE49-F238E27FC236}">
                  <a16:creationId xmlns:a16="http://schemas.microsoft.com/office/drawing/2014/main" id="{46D455C9-B30F-0288-089B-7D8269F4905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44676" t="31578" r="44260" b="62266"/>
            <a:stretch/>
          </p:blipFill>
          <p:spPr>
            <a:xfrm rot="10800000">
              <a:off x="239495" y="4070218"/>
              <a:ext cx="94155" cy="45719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6FEEB682-2D77-8D83-6F6B-D7EEC408C9C7}"/>
              </a:ext>
            </a:extLst>
          </p:cNvPr>
          <p:cNvGrpSpPr/>
          <p:nvPr/>
        </p:nvGrpSpPr>
        <p:grpSpPr>
          <a:xfrm>
            <a:off x="4126750" y="3491469"/>
            <a:ext cx="255283" cy="294611"/>
            <a:chOff x="143427" y="3306324"/>
            <a:chExt cx="255283" cy="294611"/>
          </a:xfrm>
        </p:grpSpPr>
        <p:pic>
          <p:nvPicPr>
            <p:cNvPr id="126" name="Picture 125">
              <a:extLst>
                <a:ext uri="{FF2B5EF4-FFF2-40B4-BE49-F238E27FC236}">
                  <a16:creationId xmlns:a16="http://schemas.microsoft.com/office/drawing/2014/main" id="{2F971C48-B931-1B9C-2E42-0C264819671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35316" t="11064" r="34687" b="54316"/>
            <a:stretch/>
          </p:blipFill>
          <p:spPr>
            <a:xfrm>
              <a:off x="143427" y="3306324"/>
              <a:ext cx="255283" cy="294611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2A9C7308-6E54-BAB4-5D11-C109CB78DEC9}"/>
                </a:ext>
              </a:extLst>
            </p:cNvPr>
            <p:cNvSpPr/>
            <p:nvPr/>
          </p:nvSpPr>
          <p:spPr>
            <a:xfrm>
              <a:off x="236843" y="3481041"/>
              <a:ext cx="69237" cy="4989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CE4F9D6D-2D8B-6093-025C-439ACD382895}"/>
                </a:ext>
              </a:extLst>
            </p:cNvPr>
            <p:cNvCxnSpPr>
              <a:cxnSpLocks/>
            </p:cNvCxnSpPr>
            <p:nvPr/>
          </p:nvCxnSpPr>
          <p:spPr>
            <a:xfrm>
              <a:off x="249051" y="3511043"/>
              <a:ext cx="39271" cy="0"/>
            </a:xfrm>
            <a:prstGeom prst="line">
              <a:avLst/>
            </a:prstGeom>
            <a:ln w="9525">
              <a:solidFill>
                <a:srgbClr val="2A40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ACCCD0BC-1A6D-5C2C-B026-63AA657D5068}"/>
              </a:ext>
            </a:extLst>
          </p:cNvPr>
          <p:cNvCxnSpPr>
            <a:cxnSpLocks/>
            <a:stCxn id="123" idx="6"/>
            <a:endCxn id="126" idx="2"/>
          </p:cNvCxnSpPr>
          <p:nvPr/>
        </p:nvCxnSpPr>
        <p:spPr>
          <a:xfrm flipV="1">
            <a:off x="3193390" y="3638775"/>
            <a:ext cx="933360" cy="172965"/>
          </a:xfrm>
          <a:prstGeom prst="straightConnector1">
            <a:avLst/>
          </a:prstGeom>
          <a:ln w="28575">
            <a:solidFill>
              <a:srgbClr val="2A4095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1425D9B9-2D47-186B-1E7E-8923DE3A739E}"/>
              </a:ext>
            </a:extLst>
          </p:cNvPr>
          <p:cNvGrpSpPr/>
          <p:nvPr/>
        </p:nvGrpSpPr>
        <p:grpSpPr>
          <a:xfrm>
            <a:off x="2938107" y="3664434"/>
            <a:ext cx="255283" cy="294611"/>
            <a:chOff x="150362" y="3887385"/>
            <a:chExt cx="255283" cy="294611"/>
          </a:xfrm>
        </p:grpSpPr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F20A9412-C224-7301-E237-74A5EF698E85}"/>
                </a:ext>
              </a:extLst>
            </p:cNvPr>
            <p:cNvGrpSpPr/>
            <p:nvPr/>
          </p:nvGrpSpPr>
          <p:grpSpPr>
            <a:xfrm>
              <a:off x="150362" y="3887385"/>
              <a:ext cx="255283" cy="294611"/>
              <a:chOff x="143427" y="3306324"/>
              <a:chExt cx="255283" cy="294611"/>
            </a:xfrm>
          </p:grpSpPr>
          <p:pic>
            <p:nvPicPr>
              <p:cNvPr id="123" name="Picture 122">
                <a:extLst>
                  <a:ext uri="{FF2B5EF4-FFF2-40B4-BE49-F238E27FC236}">
                    <a16:creationId xmlns:a16="http://schemas.microsoft.com/office/drawing/2014/main" id="{0C844B32-6F0E-3F26-BB8E-6EAAF13DB47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alphaModFix/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colorTemperature colorTemp="7200"/>
                        </a14:imgEffect>
                        <a14:imgEffect>
                          <a14:brightnessContrast bright="-3000" contrast="51000"/>
                        </a14:imgEffect>
                      </a14:imgLayer>
                    </a14:imgProps>
                  </a:ext>
                </a:extLst>
              </a:blip>
              <a:srcRect l="35316" t="11064" r="34687" b="54316"/>
              <a:stretch/>
            </p:blipFill>
            <p:spPr>
              <a:xfrm>
                <a:off x="143427" y="3306324"/>
                <a:ext cx="255283" cy="294611"/>
              </a:xfrm>
              <a:prstGeom prst="ellipse">
                <a:avLst/>
              </a:prstGeom>
              <a:effectLst/>
              <a:scene3d>
                <a:camera prst="orthographicFront"/>
                <a:lightRig rig="threePt" dir="t"/>
              </a:scene3d>
              <a:sp3d/>
            </p:spPr>
          </p:pic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2C56C85C-698E-0112-171C-6E94A485ABD9}"/>
                  </a:ext>
                </a:extLst>
              </p:cNvPr>
              <p:cNvSpPr/>
              <p:nvPr/>
            </p:nvSpPr>
            <p:spPr>
              <a:xfrm>
                <a:off x="239224" y="3481041"/>
                <a:ext cx="69237" cy="4571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22" name="Picture 121">
              <a:extLst>
                <a:ext uri="{FF2B5EF4-FFF2-40B4-BE49-F238E27FC236}">
                  <a16:creationId xmlns:a16="http://schemas.microsoft.com/office/drawing/2014/main" id="{74C1C757-011D-E046-282F-0A071B40321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44676" t="31578" r="44260" b="62266"/>
            <a:stretch/>
          </p:blipFill>
          <p:spPr>
            <a:xfrm rot="10800000">
              <a:off x="239495" y="4070218"/>
              <a:ext cx="94155" cy="45719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A3D7E95E-FE23-0EA4-E8A8-CD3051E31C51}"/>
              </a:ext>
            </a:extLst>
          </p:cNvPr>
          <p:cNvGrpSpPr/>
          <p:nvPr/>
        </p:nvGrpSpPr>
        <p:grpSpPr>
          <a:xfrm>
            <a:off x="8478047" y="3823624"/>
            <a:ext cx="255283" cy="294611"/>
            <a:chOff x="131263" y="4219346"/>
            <a:chExt cx="255283" cy="29461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7F5EFB44-7FE7-A226-48C4-A37A7C58A53A}"/>
                </a:ext>
              </a:extLst>
            </p:cNvPr>
            <p:cNvGrpSpPr/>
            <p:nvPr/>
          </p:nvGrpSpPr>
          <p:grpSpPr>
            <a:xfrm>
              <a:off x="131263" y="4219346"/>
              <a:ext cx="255283" cy="294611"/>
              <a:chOff x="143427" y="3306324"/>
              <a:chExt cx="255283" cy="294611"/>
            </a:xfrm>
          </p:grpSpPr>
          <p:pic>
            <p:nvPicPr>
              <p:cNvPr id="148" name="Picture 147">
                <a:extLst>
                  <a:ext uri="{FF2B5EF4-FFF2-40B4-BE49-F238E27FC236}">
                    <a16:creationId xmlns:a16="http://schemas.microsoft.com/office/drawing/2014/main" id="{624236E1-39E8-B14B-B343-5C392AA6969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alphaModFix/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colorTemperature colorTemp="7200"/>
                        </a14:imgEffect>
                        <a14:imgEffect>
                          <a14:brightnessContrast bright="-3000" contrast="51000"/>
                        </a14:imgEffect>
                      </a14:imgLayer>
                    </a14:imgProps>
                  </a:ext>
                </a:extLst>
              </a:blip>
              <a:srcRect l="35316" t="11064" r="34687" b="54316"/>
              <a:stretch/>
            </p:blipFill>
            <p:spPr>
              <a:xfrm>
                <a:off x="143427" y="3306324"/>
                <a:ext cx="255283" cy="294611"/>
              </a:xfrm>
              <a:prstGeom prst="ellipse">
                <a:avLst/>
              </a:prstGeom>
              <a:effectLst/>
              <a:scene3d>
                <a:camera prst="orthographicFront"/>
                <a:lightRig rig="threePt" dir="t"/>
              </a:scene3d>
              <a:sp3d/>
            </p:spPr>
          </p:pic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id="{B8302239-6DEB-2317-785F-0C9E059A375E}"/>
                  </a:ext>
                </a:extLst>
              </p:cNvPr>
              <p:cNvSpPr/>
              <p:nvPr/>
            </p:nvSpPr>
            <p:spPr>
              <a:xfrm>
                <a:off x="236843" y="3481041"/>
                <a:ext cx="69237" cy="4571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3" name="Flowchart: Extract 142">
              <a:extLst>
                <a:ext uri="{FF2B5EF4-FFF2-40B4-BE49-F238E27FC236}">
                  <a16:creationId xmlns:a16="http://schemas.microsoft.com/office/drawing/2014/main" id="{E8C457DB-A1DF-8CB7-C087-EBF168AB0FA6}"/>
                </a:ext>
              </a:extLst>
            </p:cNvPr>
            <p:cNvSpPr/>
            <p:nvPr/>
          </p:nvSpPr>
          <p:spPr>
            <a:xfrm rot="869055">
              <a:off x="183100" y="4315126"/>
              <a:ext cx="49076" cy="45719"/>
            </a:xfrm>
            <a:prstGeom prst="flowChartExtra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Arc 143">
              <a:extLst>
                <a:ext uri="{FF2B5EF4-FFF2-40B4-BE49-F238E27FC236}">
                  <a16:creationId xmlns:a16="http://schemas.microsoft.com/office/drawing/2014/main" id="{89E57270-D071-85AD-50A5-0B10A52EE4C7}"/>
                </a:ext>
              </a:extLst>
            </p:cNvPr>
            <p:cNvSpPr/>
            <p:nvPr/>
          </p:nvSpPr>
          <p:spPr>
            <a:xfrm rot="18948362">
              <a:off x="188384" y="4352596"/>
              <a:ext cx="45719" cy="45719"/>
            </a:xfrm>
            <a:prstGeom prst="arc">
              <a:avLst/>
            </a:prstGeom>
            <a:ln w="9525">
              <a:solidFill>
                <a:srgbClr val="101B9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E6A498EE-569B-6B3C-BBD1-5EDD65D900ED}"/>
                </a:ext>
              </a:extLst>
            </p:cNvPr>
            <p:cNvSpPr txBox="1"/>
            <p:nvPr/>
          </p:nvSpPr>
          <p:spPr>
            <a:xfrm rot="16200000">
              <a:off x="236673" y="4358111"/>
              <a:ext cx="4571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" dirty="0">
                  <a:solidFill>
                    <a:srgbClr val="101B9B"/>
                  </a:solidFill>
                  <a:latin typeface="+mj-lt"/>
                  <a:ea typeface="Roboto" panose="02000000000000000000" pitchFamily="2" charset="0"/>
                </a:rPr>
                <a:t>D</a:t>
              </a:r>
            </a:p>
          </p:txBody>
        </p: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F763D887-586D-1B7C-A8B9-5D7E465F6717}"/>
              </a:ext>
            </a:extLst>
          </p:cNvPr>
          <p:cNvGrpSpPr/>
          <p:nvPr/>
        </p:nvGrpSpPr>
        <p:grpSpPr>
          <a:xfrm>
            <a:off x="6350766" y="3671309"/>
            <a:ext cx="255283" cy="294611"/>
            <a:chOff x="150362" y="3887385"/>
            <a:chExt cx="255283" cy="294611"/>
          </a:xfrm>
        </p:grpSpPr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7CE20CB4-D8B0-5C7C-3752-A5AC5D2EF02F}"/>
                </a:ext>
              </a:extLst>
            </p:cNvPr>
            <p:cNvGrpSpPr/>
            <p:nvPr/>
          </p:nvGrpSpPr>
          <p:grpSpPr>
            <a:xfrm>
              <a:off x="150362" y="3887385"/>
              <a:ext cx="255283" cy="294611"/>
              <a:chOff x="143427" y="3306324"/>
              <a:chExt cx="255283" cy="294611"/>
            </a:xfrm>
          </p:grpSpPr>
          <p:pic>
            <p:nvPicPr>
              <p:cNvPr id="157" name="Picture 156">
                <a:extLst>
                  <a:ext uri="{FF2B5EF4-FFF2-40B4-BE49-F238E27FC236}">
                    <a16:creationId xmlns:a16="http://schemas.microsoft.com/office/drawing/2014/main" id="{3FD5F35C-056F-0515-F7AA-C3D5345DCC7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alphaModFix/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colorTemperature colorTemp="7200"/>
                        </a14:imgEffect>
                        <a14:imgEffect>
                          <a14:brightnessContrast bright="-3000" contrast="51000"/>
                        </a14:imgEffect>
                      </a14:imgLayer>
                    </a14:imgProps>
                  </a:ext>
                </a:extLst>
              </a:blip>
              <a:srcRect l="35316" t="11064" r="34687" b="54316"/>
              <a:stretch/>
            </p:blipFill>
            <p:spPr>
              <a:xfrm>
                <a:off x="143427" y="3306324"/>
                <a:ext cx="255283" cy="294611"/>
              </a:xfrm>
              <a:prstGeom prst="ellipse">
                <a:avLst/>
              </a:prstGeom>
              <a:effectLst/>
              <a:scene3d>
                <a:camera prst="orthographicFront"/>
                <a:lightRig rig="threePt" dir="t"/>
              </a:scene3d>
              <a:sp3d/>
            </p:spPr>
          </p:pic>
          <p:sp>
            <p:nvSpPr>
              <p:cNvPr id="158" name="Oval 157">
                <a:extLst>
                  <a:ext uri="{FF2B5EF4-FFF2-40B4-BE49-F238E27FC236}">
                    <a16:creationId xmlns:a16="http://schemas.microsoft.com/office/drawing/2014/main" id="{9912F233-44C8-2E8B-4A46-A85A42FF3BC0}"/>
                  </a:ext>
                </a:extLst>
              </p:cNvPr>
              <p:cNvSpPr/>
              <p:nvPr/>
            </p:nvSpPr>
            <p:spPr>
              <a:xfrm>
                <a:off x="239224" y="3481041"/>
                <a:ext cx="69237" cy="4571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56" name="Picture 155">
              <a:extLst>
                <a:ext uri="{FF2B5EF4-FFF2-40B4-BE49-F238E27FC236}">
                  <a16:creationId xmlns:a16="http://schemas.microsoft.com/office/drawing/2014/main" id="{48446A57-5ADB-2352-370B-758F47A97C5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44676" t="31578" r="44260" b="62266"/>
            <a:stretch/>
          </p:blipFill>
          <p:spPr>
            <a:xfrm rot="10800000">
              <a:off x="239495" y="4070218"/>
              <a:ext cx="94155" cy="45719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</p:grpSp>
      <p:cxnSp>
        <p:nvCxnSpPr>
          <p:cNvPr id="164" name="Straight Arrow Connector 163">
            <a:extLst>
              <a:ext uri="{FF2B5EF4-FFF2-40B4-BE49-F238E27FC236}">
                <a16:creationId xmlns:a16="http://schemas.microsoft.com/office/drawing/2014/main" id="{0AB09F8F-4075-882F-CF7B-E321E15A746E}"/>
              </a:ext>
            </a:extLst>
          </p:cNvPr>
          <p:cNvCxnSpPr>
            <a:cxnSpLocks/>
            <a:stCxn id="133" idx="6"/>
            <a:endCxn id="157" idx="2"/>
          </p:cNvCxnSpPr>
          <p:nvPr/>
        </p:nvCxnSpPr>
        <p:spPr>
          <a:xfrm>
            <a:off x="5368509" y="3638775"/>
            <a:ext cx="982257" cy="179840"/>
          </a:xfrm>
          <a:prstGeom prst="straightConnector1">
            <a:avLst/>
          </a:prstGeom>
          <a:ln w="28575">
            <a:solidFill>
              <a:srgbClr val="2A4095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652E01DD-9D85-E724-13DB-AA61483ACB2E}"/>
              </a:ext>
            </a:extLst>
          </p:cNvPr>
          <p:cNvCxnSpPr>
            <a:cxnSpLocks/>
            <a:stCxn id="162" idx="6"/>
            <a:endCxn id="148" idx="2"/>
          </p:cNvCxnSpPr>
          <p:nvPr/>
        </p:nvCxnSpPr>
        <p:spPr>
          <a:xfrm>
            <a:off x="7545407" y="3812584"/>
            <a:ext cx="932640" cy="158346"/>
          </a:xfrm>
          <a:prstGeom prst="straightConnector1">
            <a:avLst/>
          </a:prstGeom>
          <a:ln w="28575">
            <a:solidFill>
              <a:srgbClr val="2A4095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D0532EBE-8BC7-67FA-0852-E099FD7D4FF3}"/>
              </a:ext>
            </a:extLst>
          </p:cNvPr>
          <p:cNvGrpSpPr/>
          <p:nvPr/>
        </p:nvGrpSpPr>
        <p:grpSpPr>
          <a:xfrm>
            <a:off x="5113226" y="3491469"/>
            <a:ext cx="255283" cy="294611"/>
            <a:chOff x="143427" y="3306324"/>
            <a:chExt cx="255283" cy="294611"/>
          </a:xfrm>
        </p:grpSpPr>
        <p:pic>
          <p:nvPicPr>
            <p:cNvPr id="133" name="Picture 132">
              <a:extLst>
                <a:ext uri="{FF2B5EF4-FFF2-40B4-BE49-F238E27FC236}">
                  <a16:creationId xmlns:a16="http://schemas.microsoft.com/office/drawing/2014/main" id="{0AB5592B-078F-8026-57C3-D3E4B474D8D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35316" t="11064" r="34687" b="54316"/>
            <a:stretch/>
          </p:blipFill>
          <p:spPr>
            <a:xfrm>
              <a:off x="143427" y="3306324"/>
              <a:ext cx="255283" cy="294611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DB20A76D-CB45-A00B-B8FB-9A7E077FACC7}"/>
                </a:ext>
              </a:extLst>
            </p:cNvPr>
            <p:cNvSpPr/>
            <p:nvPr/>
          </p:nvSpPr>
          <p:spPr>
            <a:xfrm>
              <a:off x="236843" y="3481041"/>
              <a:ext cx="69237" cy="4989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5C41E0D7-FBBF-F9D0-B72A-BEF91BB1580B}"/>
                </a:ext>
              </a:extLst>
            </p:cNvPr>
            <p:cNvCxnSpPr>
              <a:cxnSpLocks/>
            </p:cNvCxnSpPr>
            <p:nvPr/>
          </p:nvCxnSpPr>
          <p:spPr>
            <a:xfrm>
              <a:off x="249051" y="3511043"/>
              <a:ext cx="39271" cy="0"/>
            </a:xfrm>
            <a:prstGeom prst="line">
              <a:avLst/>
            </a:prstGeom>
            <a:ln w="9525">
              <a:solidFill>
                <a:srgbClr val="2A40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D196263B-7364-9EB9-72E4-A573AAC86949}"/>
              </a:ext>
            </a:extLst>
          </p:cNvPr>
          <p:cNvGrpSpPr/>
          <p:nvPr/>
        </p:nvGrpSpPr>
        <p:grpSpPr>
          <a:xfrm>
            <a:off x="7290124" y="3665278"/>
            <a:ext cx="255283" cy="294611"/>
            <a:chOff x="150362" y="3887385"/>
            <a:chExt cx="255283" cy="294611"/>
          </a:xfrm>
        </p:grpSpPr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DFCFB400-3C96-34C4-9D65-D007FB1C3B09}"/>
                </a:ext>
              </a:extLst>
            </p:cNvPr>
            <p:cNvGrpSpPr/>
            <p:nvPr/>
          </p:nvGrpSpPr>
          <p:grpSpPr>
            <a:xfrm>
              <a:off x="150362" y="3887385"/>
              <a:ext cx="255283" cy="294611"/>
              <a:chOff x="143427" y="3306324"/>
              <a:chExt cx="255283" cy="294611"/>
            </a:xfrm>
          </p:grpSpPr>
          <p:pic>
            <p:nvPicPr>
              <p:cNvPr id="162" name="Picture 161">
                <a:extLst>
                  <a:ext uri="{FF2B5EF4-FFF2-40B4-BE49-F238E27FC236}">
                    <a16:creationId xmlns:a16="http://schemas.microsoft.com/office/drawing/2014/main" id="{2A2DF0A6-E630-1DAA-3707-F4A7CB6A8B5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alphaModFix/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colorTemperature colorTemp="7200"/>
                        </a14:imgEffect>
                        <a14:imgEffect>
                          <a14:brightnessContrast bright="-3000" contrast="51000"/>
                        </a14:imgEffect>
                      </a14:imgLayer>
                    </a14:imgProps>
                  </a:ext>
                </a:extLst>
              </a:blip>
              <a:srcRect l="35316" t="11064" r="34687" b="54316"/>
              <a:stretch/>
            </p:blipFill>
            <p:spPr>
              <a:xfrm>
                <a:off x="143427" y="3306324"/>
                <a:ext cx="255283" cy="294611"/>
              </a:xfrm>
              <a:prstGeom prst="ellipse">
                <a:avLst/>
              </a:prstGeom>
              <a:effectLst/>
              <a:scene3d>
                <a:camera prst="orthographicFront"/>
                <a:lightRig rig="threePt" dir="t"/>
              </a:scene3d>
              <a:sp3d/>
            </p:spPr>
          </p:pic>
          <p:sp>
            <p:nvSpPr>
              <p:cNvPr id="163" name="Oval 162">
                <a:extLst>
                  <a:ext uri="{FF2B5EF4-FFF2-40B4-BE49-F238E27FC236}">
                    <a16:creationId xmlns:a16="http://schemas.microsoft.com/office/drawing/2014/main" id="{F7431D42-BBE9-636B-8441-079821537594}"/>
                  </a:ext>
                </a:extLst>
              </p:cNvPr>
              <p:cNvSpPr/>
              <p:nvPr/>
            </p:nvSpPr>
            <p:spPr>
              <a:xfrm>
                <a:off x="239224" y="3481041"/>
                <a:ext cx="69237" cy="4571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61" name="Picture 160">
              <a:extLst>
                <a:ext uri="{FF2B5EF4-FFF2-40B4-BE49-F238E27FC236}">
                  <a16:creationId xmlns:a16="http://schemas.microsoft.com/office/drawing/2014/main" id="{F87FBDC3-BF85-ECA7-1F18-9D002F6483F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44676" t="31578" r="44260" b="62266"/>
            <a:stretch/>
          </p:blipFill>
          <p:spPr>
            <a:xfrm rot="10800000">
              <a:off x="239495" y="4070218"/>
              <a:ext cx="94155" cy="45719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35137FF-E3A3-F774-921E-C35CD4427900}"/>
              </a:ext>
            </a:extLst>
          </p:cNvPr>
          <p:cNvCxnSpPr>
            <a:cxnSpLocks/>
          </p:cNvCxnSpPr>
          <p:nvPr/>
        </p:nvCxnSpPr>
        <p:spPr>
          <a:xfrm>
            <a:off x="1787220" y="3201252"/>
            <a:ext cx="0" cy="869504"/>
          </a:xfrm>
          <a:prstGeom prst="line">
            <a:avLst/>
          </a:prstGeom>
          <a:ln>
            <a:solidFill>
              <a:srgbClr val="515A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ight Bracket 17">
            <a:extLst>
              <a:ext uri="{FF2B5EF4-FFF2-40B4-BE49-F238E27FC236}">
                <a16:creationId xmlns:a16="http://schemas.microsoft.com/office/drawing/2014/main" id="{DA28B153-B627-619B-A969-C766DCE0AC2A}"/>
              </a:ext>
            </a:extLst>
          </p:cNvPr>
          <p:cNvSpPr/>
          <p:nvPr/>
        </p:nvSpPr>
        <p:spPr>
          <a:xfrm>
            <a:off x="1011894" y="3210991"/>
            <a:ext cx="62825" cy="850027"/>
          </a:xfrm>
          <a:prstGeom prst="rightBracket">
            <a:avLst/>
          </a:prstGeom>
          <a:ln>
            <a:solidFill>
              <a:srgbClr val="515A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5AF31BA-A58B-8833-F4AF-99C169EF6484}"/>
              </a:ext>
            </a:extLst>
          </p:cNvPr>
          <p:cNvCxnSpPr>
            <a:cxnSpLocks/>
          </p:cNvCxnSpPr>
          <p:nvPr/>
        </p:nvCxnSpPr>
        <p:spPr>
          <a:xfrm>
            <a:off x="3650697" y="3208766"/>
            <a:ext cx="0" cy="869504"/>
          </a:xfrm>
          <a:prstGeom prst="line">
            <a:avLst/>
          </a:prstGeom>
          <a:ln>
            <a:solidFill>
              <a:srgbClr val="515A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AA8EAC0-A5BF-8DCF-DFD0-7853924FD1F2}"/>
              </a:ext>
            </a:extLst>
          </p:cNvPr>
          <p:cNvCxnSpPr>
            <a:cxnSpLocks/>
          </p:cNvCxnSpPr>
          <p:nvPr/>
        </p:nvCxnSpPr>
        <p:spPr>
          <a:xfrm>
            <a:off x="5829372" y="3201252"/>
            <a:ext cx="0" cy="869504"/>
          </a:xfrm>
          <a:prstGeom prst="line">
            <a:avLst/>
          </a:prstGeom>
          <a:ln>
            <a:solidFill>
              <a:srgbClr val="515A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B7B21A-0121-DC25-0520-25263E12DFF7}"/>
              </a:ext>
            </a:extLst>
          </p:cNvPr>
          <p:cNvCxnSpPr>
            <a:cxnSpLocks/>
          </p:cNvCxnSpPr>
          <p:nvPr/>
        </p:nvCxnSpPr>
        <p:spPr>
          <a:xfrm>
            <a:off x="8008047" y="3191514"/>
            <a:ext cx="0" cy="869504"/>
          </a:xfrm>
          <a:prstGeom prst="line">
            <a:avLst/>
          </a:prstGeom>
          <a:ln>
            <a:solidFill>
              <a:srgbClr val="515A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ight Bracket 23">
            <a:extLst>
              <a:ext uri="{FF2B5EF4-FFF2-40B4-BE49-F238E27FC236}">
                <a16:creationId xmlns:a16="http://schemas.microsoft.com/office/drawing/2014/main" id="{91B519F6-BC31-3B29-215D-BBE344FE43DA}"/>
              </a:ext>
            </a:extLst>
          </p:cNvPr>
          <p:cNvSpPr/>
          <p:nvPr/>
        </p:nvSpPr>
        <p:spPr>
          <a:xfrm rot="10800000">
            <a:off x="8920491" y="3201253"/>
            <a:ext cx="62825" cy="850027"/>
          </a:xfrm>
          <a:prstGeom prst="rightBracket">
            <a:avLst/>
          </a:prstGeom>
          <a:ln>
            <a:solidFill>
              <a:srgbClr val="515A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peech Bubble: Rectangle with Corners Rounded 25">
            <a:extLst>
              <a:ext uri="{FF2B5EF4-FFF2-40B4-BE49-F238E27FC236}">
                <a16:creationId xmlns:a16="http://schemas.microsoft.com/office/drawing/2014/main" id="{7E0ADA06-EE51-81C3-A88C-493DA1E06091}"/>
              </a:ext>
            </a:extLst>
          </p:cNvPr>
          <p:cNvSpPr/>
          <p:nvPr/>
        </p:nvSpPr>
        <p:spPr>
          <a:xfrm>
            <a:off x="6226455" y="3094593"/>
            <a:ext cx="903788" cy="489461"/>
          </a:xfrm>
          <a:prstGeom prst="wedgeRoundRectCallout">
            <a:avLst>
              <a:gd name="adj1" fmla="val 45086"/>
              <a:gd name="adj2" fmla="val 75088"/>
              <a:gd name="adj3" fmla="val 16667"/>
            </a:avLst>
          </a:prstGeom>
          <a:solidFill>
            <a:srgbClr val="E6AA7B"/>
          </a:solidFill>
          <a:ln w="9525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r>
              <a:rPr lang="en-US" sz="600" i="1" kern="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Visual chart reflects total positive or negative weight of touchpoint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8" name="Speech Bubble: Rectangle with Corners Rounded 27">
            <a:extLst>
              <a:ext uri="{FF2B5EF4-FFF2-40B4-BE49-F238E27FC236}">
                <a16:creationId xmlns:a16="http://schemas.microsoft.com/office/drawing/2014/main" id="{3A59249E-0C7E-BA96-BECE-5BA37FE8B043}"/>
              </a:ext>
            </a:extLst>
          </p:cNvPr>
          <p:cNvSpPr/>
          <p:nvPr/>
        </p:nvSpPr>
        <p:spPr>
          <a:xfrm>
            <a:off x="1623638" y="4574127"/>
            <a:ext cx="972588" cy="467712"/>
          </a:xfrm>
          <a:prstGeom prst="wedgeRoundRectCallout">
            <a:avLst>
              <a:gd name="adj1" fmla="val -39316"/>
              <a:gd name="adj2" fmla="val -65215"/>
              <a:gd name="adj3" fmla="val 16667"/>
            </a:avLst>
          </a:prstGeom>
          <a:solidFill>
            <a:srgbClr val="E6AA7B"/>
          </a:solidFill>
          <a:ln w="9525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" i="1" kern="0" dirty="0">
                <a:solidFill>
                  <a:srgbClr val="2A4095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Based on what you've elicited about the touchpoint(s), what have you learned? 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9" name="Speech Bubble: Rectangle with Corners Rounded 28">
            <a:extLst>
              <a:ext uri="{FF2B5EF4-FFF2-40B4-BE49-F238E27FC236}">
                <a16:creationId xmlns:a16="http://schemas.microsoft.com/office/drawing/2014/main" id="{6CCBE660-19F8-6912-3465-00A92D57BA12}"/>
              </a:ext>
            </a:extLst>
          </p:cNvPr>
          <p:cNvSpPr/>
          <p:nvPr/>
        </p:nvSpPr>
        <p:spPr>
          <a:xfrm>
            <a:off x="6431608" y="1767471"/>
            <a:ext cx="1119269" cy="268655"/>
          </a:xfrm>
          <a:prstGeom prst="wedgeRoundRectCallout">
            <a:avLst>
              <a:gd name="adj1" fmla="val -37388"/>
              <a:gd name="adj2" fmla="val 92594"/>
              <a:gd name="adj3" fmla="val 16667"/>
            </a:avLst>
          </a:prstGeom>
          <a:solidFill>
            <a:srgbClr val="E6AA7B"/>
          </a:solidFill>
          <a:ln w="9525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r>
              <a:rPr lang="en-US" sz="600" i="1" kern="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Total positive/negative weight for this touchpoint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644774"/>
      </p:ext>
    </p:extLst>
  </p:cSld>
  <p:clrMapOvr>
    <a:masterClrMapping/>
  </p:clrMapOvr>
</p:sld>
</file>

<file path=ppt/theme/theme1.xml><?xml version="1.0" encoding="utf-8"?>
<a:theme xmlns:a="http://schemas.openxmlformats.org/drawingml/2006/main" name="NETMIND 2019 - 01">
  <a:themeElements>
    <a:clrScheme name="NETMIND 2019 - 01">
      <a:dk1>
        <a:srgbClr val="009EE0"/>
      </a:dk1>
      <a:lt1>
        <a:srgbClr val="FFFFFF"/>
      </a:lt1>
      <a:dk2>
        <a:srgbClr val="000000"/>
      </a:dk2>
      <a:lt2>
        <a:srgbClr val="BCBCBC"/>
      </a:lt2>
      <a:accent1>
        <a:srgbClr val="009EE0"/>
      </a:accent1>
      <a:accent2>
        <a:srgbClr val="3BC4EC"/>
      </a:accent2>
      <a:accent3>
        <a:srgbClr val="0071B0"/>
      </a:accent3>
      <a:accent4>
        <a:srgbClr val="FCA838"/>
      </a:accent4>
      <a:accent5>
        <a:srgbClr val="99C441"/>
      </a:accent5>
      <a:accent6>
        <a:srgbClr val="B81AE9"/>
      </a:accent6>
      <a:hlink>
        <a:srgbClr val="009EE0"/>
      </a:hlink>
      <a:folHlink>
        <a:srgbClr val="0071B0"/>
      </a:folHlink>
    </a:clrScheme>
    <a:fontScheme name="Netmin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TMIND 2019 - 01" id="{E9B3DEA8-F972-4AE1-BD94-74CB9568FD42}" vid="{4897FBFD-E67D-434C-B492-C934DB4E6C5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a09d73a-ef42-42f2-95c6-7e6fabcd35b3" xsi:nil="true"/>
    <lcf76f155ced4ddcb4097134ff3c332f xmlns="657258df-f8ee-4290-981a-2b244004bfa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01BF478A5EFA418128E88F0481B462" ma:contentTypeVersion="14" ma:contentTypeDescription="Create a new document." ma:contentTypeScope="" ma:versionID="42fcb4545ba585e083489a20aa11a887">
  <xsd:schema xmlns:xsd="http://www.w3.org/2001/XMLSchema" xmlns:xs="http://www.w3.org/2001/XMLSchema" xmlns:p="http://schemas.microsoft.com/office/2006/metadata/properties" xmlns:ns2="657258df-f8ee-4290-981a-2b244004bfad" xmlns:ns3="6a09d73a-ef42-42f2-95c6-7e6fabcd35b3" targetNamespace="http://schemas.microsoft.com/office/2006/metadata/properties" ma:root="true" ma:fieldsID="6bf5154040be5a4140ac770c47565df4" ns2:_="" ns3:_="">
    <xsd:import namespace="657258df-f8ee-4290-981a-2b244004bfad"/>
    <xsd:import namespace="6a09d73a-ef42-42f2-95c6-7e6fabcd35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7258df-f8ee-4290-981a-2b244004bf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7f8931c-8512-4883-a612-d98b71a495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09d73a-ef42-42f2-95c6-7e6fabcd35b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3821fde2-35f2-4edf-a391-e5288c705dfa}" ma:internalName="TaxCatchAll" ma:showField="CatchAllData" ma:web="6a09d73a-ef42-42f2-95c6-7e6fabcd35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CDBB662-1AF9-4502-B63A-168ECAAC2EA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dd00110-02df-4438-a42a-90fb1639ffa8"/>
    <ds:schemaRef ds:uri="6a09d73a-ef42-42f2-95c6-7e6fabcd35b3"/>
    <ds:schemaRef ds:uri="657258df-f8ee-4290-981a-2b244004bfad"/>
  </ds:schemaRefs>
</ds:datastoreItem>
</file>

<file path=customXml/itemProps2.xml><?xml version="1.0" encoding="utf-8"?>
<ds:datastoreItem xmlns:ds="http://schemas.openxmlformats.org/officeDocument/2006/customXml" ds:itemID="{C130B222-28A9-47D5-8A56-D62EC8A472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281547-C19E-4DB6-B42F-C03B126823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7258df-f8ee-4290-981a-2b244004bfad"/>
    <ds:schemaRef ds:uri="6a09d73a-ef42-42f2-95c6-7e6fabcd35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1071</TotalTime>
  <Words>392</Words>
  <Application>Microsoft Macintosh PowerPoint</Application>
  <PresentationFormat>On-screen Show (16:9)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Open Sans SemiBold</vt:lpstr>
      <vt:lpstr>Open Sans SemiBold</vt:lpstr>
      <vt:lpstr>Roboto</vt:lpstr>
      <vt:lpstr>Tahoma</vt:lpstr>
      <vt:lpstr>NETMIND 2019 - 01</vt:lpstr>
      <vt:lpstr>Customer Journey Map Template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Customer Journey Map Template</dc:title>
  <dc:creator>Kaley Abernathy</dc:creator>
  <cp:lastModifiedBy>Kathy Claycomb</cp:lastModifiedBy>
  <cp:revision>14</cp:revision>
  <dcterms:created xsi:type="dcterms:W3CDTF">2020-02-21T17:09:20Z</dcterms:created>
  <dcterms:modified xsi:type="dcterms:W3CDTF">2023-10-31T14:10:13Z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0x010100B801BF478A5EFA418128E88F0481B462</vt:lpwstr>
  </property>
  <property fmtid="{D5CDD505-2E9C-101B-9397-08002B2CF9AE}" pid="3" name="MediaServiceImageTags">
    <vt:lpwstr/>
  </property>
</Properties>
</file>